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68" r:id="rId3"/>
    <p:sldId id="272" r:id="rId4"/>
    <p:sldId id="257" r:id="rId5"/>
    <p:sldId id="258" r:id="rId6"/>
    <p:sldId id="259" r:id="rId7"/>
    <p:sldId id="261" r:id="rId8"/>
    <p:sldId id="262" r:id="rId9"/>
    <p:sldId id="263" r:id="rId10"/>
    <p:sldId id="264" r:id="rId11"/>
    <p:sldId id="265" r:id="rId12"/>
    <p:sldId id="266" r:id="rId13"/>
    <p:sldId id="267" r:id="rId14"/>
    <p:sldId id="271" r:id="rId15"/>
    <p:sldId id="269" r:id="rId1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8" d="100"/>
          <a:sy n="68" d="100"/>
        </p:scale>
        <p:origin x="61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B181B19C-3E51-4015-A27A-34E96F7730EC}" type="datetimeFigureOut">
              <a:rPr lang="es-MX" smtClean="0"/>
              <a:t>28/02/2023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065D2FA-B2A6-4777-A41E-D8B67225B366}" type="slidenum">
              <a:rPr lang="es-MX" smtClean="0"/>
              <a:t>‹Nº›</a:t>
            </a:fld>
            <a:endParaRPr lang="es-MX"/>
          </a:p>
        </p:txBody>
      </p:sp>
    </p:spTree>
    <p:extLst>
      <p:ext uri="{BB962C8B-B14F-4D97-AF65-F5344CB8AC3E}">
        <p14:creationId xmlns:p14="http://schemas.microsoft.com/office/powerpoint/2010/main" val="354552858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B181B19C-3E51-4015-A27A-34E96F7730EC}" type="datetimeFigureOut">
              <a:rPr lang="es-MX" smtClean="0"/>
              <a:t>28/02/2023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065D2FA-B2A6-4777-A41E-D8B67225B366}" type="slidenum">
              <a:rPr lang="es-MX" smtClean="0"/>
              <a:t>‹Nº›</a:t>
            </a:fld>
            <a:endParaRPr lang="es-MX"/>
          </a:p>
        </p:txBody>
      </p:sp>
    </p:spTree>
    <p:extLst>
      <p:ext uri="{BB962C8B-B14F-4D97-AF65-F5344CB8AC3E}">
        <p14:creationId xmlns:p14="http://schemas.microsoft.com/office/powerpoint/2010/main" val="240228930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B181B19C-3E51-4015-A27A-34E96F7730EC}" type="datetimeFigureOut">
              <a:rPr lang="es-MX" smtClean="0"/>
              <a:t>28/02/2023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065D2FA-B2A6-4777-A41E-D8B67225B366}" type="slidenum">
              <a:rPr lang="es-MX" smtClean="0"/>
              <a:t>‹Nº›</a:t>
            </a:fld>
            <a:endParaRPr lang="es-MX"/>
          </a:p>
        </p:txBody>
      </p:sp>
    </p:spTree>
    <p:extLst>
      <p:ext uri="{BB962C8B-B14F-4D97-AF65-F5344CB8AC3E}">
        <p14:creationId xmlns:p14="http://schemas.microsoft.com/office/powerpoint/2010/main" val="162286135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B181B19C-3E51-4015-A27A-34E96F7730EC}" type="datetimeFigureOut">
              <a:rPr lang="es-MX" smtClean="0"/>
              <a:t>28/02/2023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065D2FA-B2A6-4777-A41E-D8B67225B366}" type="slidenum">
              <a:rPr lang="es-MX" smtClean="0"/>
              <a:t>‹Nº›</a:t>
            </a:fld>
            <a:endParaRPr lang="es-MX"/>
          </a:p>
        </p:txBody>
      </p:sp>
    </p:spTree>
    <p:extLst>
      <p:ext uri="{BB962C8B-B14F-4D97-AF65-F5344CB8AC3E}">
        <p14:creationId xmlns:p14="http://schemas.microsoft.com/office/powerpoint/2010/main" val="234072666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B181B19C-3E51-4015-A27A-34E96F7730EC}" type="datetimeFigureOut">
              <a:rPr lang="es-MX" smtClean="0"/>
              <a:t>28/02/2023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065D2FA-B2A6-4777-A41E-D8B67225B366}" type="slidenum">
              <a:rPr lang="es-MX" smtClean="0"/>
              <a:t>‹Nº›</a:t>
            </a:fld>
            <a:endParaRPr lang="es-MX"/>
          </a:p>
        </p:txBody>
      </p:sp>
    </p:spTree>
    <p:extLst>
      <p:ext uri="{BB962C8B-B14F-4D97-AF65-F5344CB8AC3E}">
        <p14:creationId xmlns:p14="http://schemas.microsoft.com/office/powerpoint/2010/main" val="407978483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B181B19C-3E51-4015-A27A-34E96F7730EC}" type="datetimeFigureOut">
              <a:rPr lang="es-MX" smtClean="0"/>
              <a:t>28/02/2023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5065D2FA-B2A6-4777-A41E-D8B67225B366}" type="slidenum">
              <a:rPr lang="es-MX" smtClean="0"/>
              <a:t>‹Nº›</a:t>
            </a:fld>
            <a:endParaRPr lang="es-MX"/>
          </a:p>
        </p:txBody>
      </p:sp>
    </p:spTree>
    <p:extLst>
      <p:ext uri="{BB962C8B-B14F-4D97-AF65-F5344CB8AC3E}">
        <p14:creationId xmlns:p14="http://schemas.microsoft.com/office/powerpoint/2010/main" val="44055360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B181B19C-3E51-4015-A27A-34E96F7730EC}" type="datetimeFigureOut">
              <a:rPr lang="es-MX" smtClean="0"/>
              <a:t>28/02/2023</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5065D2FA-B2A6-4777-A41E-D8B67225B366}" type="slidenum">
              <a:rPr lang="es-MX" smtClean="0"/>
              <a:t>‹Nº›</a:t>
            </a:fld>
            <a:endParaRPr lang="es-MX"/>
          </a:p>
        </p:txBody>
      </p:sp>
    </p:spTree>
    <p:extLst>
      <p:ext uri="{BB962C8B-B14F-4D97-AF65-F5344CB8AC3E}">
        <p14:creationId xmlns:p14="http://schemas.microsoft.com/office/powerpoint/2010/main" val="395000664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B181B19C-3E51-4015-A27A-34E96F7730EC}" type="datetimeFigureOut">
              <a:rPr lang="es-MX" smtClean="0"/>
              <a:t>28/02/2023</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5065D2FA-B2A6-4777-A41E-D8B67225B366}" type="slidenum">
              <a:rPr lang="es-MX" smtClean="0"/>
              <a:t>‹Nº›</a:t>
            </a:fld>
            <a:endParaRPr lang="es-MX"/>
          </a:p>
        </p:txBody>
      </p:sp>
    </p:spTree>
    <p:extLst>
      <p:ext uri="{BB962C8B-B14F-4D97-AF65-F5344CB8AC3E}">
        <p14:creationId xmlns:p14="http://schemas.microsoft.com/office/powerpoint/2010/main" val="120377398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181B19C-3E51-4015-A27A-34E96F7730EC}" type="datetimeFigureOut">
              <a:rPr lang="es-MX" smtClean="0"/>
              <a:t>28/02/2023</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5065D2FA-B2A6-4777-A41E-D8B67225B366}" type="slidenum">
              <a:rPr lang="es-MX" smtClean="0"/>
              <a:t>‹Nº›</a:t>
            </a:fld>
            <a:endParaRPr lang="es-MX"/>
          </a:p>
        </p:txBody>
      </p:sp>
    </p:spTree>
    <p:extLst>
      <p:ext uri="{BB962C8B-B14F-4D97-AF65-F5344CB8AC3E}">
        <p14:creationId xmlns:p14="http://schemas.microsoft.com/office/powerpoint/2010/main" val="263288535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181B19C-3E51-4015-A27A-34E96F7730EC}" type="datetimeFigureOut">
              <a:rPr lang="es-MX" smtClean="0"/>
              <a:t>28/02/2023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5065D2FA-B2A6-4777-A41E-D8B67225B366}" type="slidenum">
              <a:rPr lang="es-MX" smtClean="0"/>
              <a:t>‹Nº›</a:t>
            </a:fld>
            <a:endParaRPr lang="es-MX"/>
          </a:p>
        </p:txBody>
      </p:sp>
    </p:spTree>
    <p:extLst>
      <p:ext uri="{BB962C8B-B14F-4D97-AF65-F5344CB8AC3E}">
        <p14:creationId xmlns:p14="http://schemas.microsoft.com/office/powerpoint/2010/main" val="124711852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181B19C-3E51-4015-A27A-34E96F7730EC}" type="datetimeFigureOut">
              <a:rPr lang="es-MX" smtClean="0"/>
              <a:t>28/02/2023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5065D2FA-B2A6-4777-A41E-D8B67225B366}" type="slidenum">
              <a:rPr lang="es-MX" smtClean="0"/>
              <a:t>‹Nº›</a:t>
            </a:fld>
            <a:endParaRPr lang="es-MX"/>
          </a:p>
        </p:txBody>
      </p:sp>
    </p:spTree>
    <p:extLst>
      <p:ext uri="{BB962C8B-B14F-4D97-AF65-F5344CB8AC3E}">
        <p14:creationId xmlns:p14="http://schemas.microsoft.com/office/powerpoint/2010/main" val="76926911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1B19C-3E51-4015-A27A-34E96F7730EC}" type="datetimeFigureOut">
              <a:rPr lang="es-MX" smtClean="0"/>
              <a:t>28/02/2023</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5D2FA-B2A6-4777-A41E-D8B67225B366}" type="slidenum">
              <a:rPr lang="es-MX" smtClean="0"/>
              <a:t>‹Nº›</a:t>
            </a:fld>
            <a:endParaRPr lang="es-MX"/>
          </a:p>
        </p:txBody>
      </p:sp>
    </p:spTree>
    <p:extLst>
      <p:ext uri="{BB962C8B-B14F-4D97-AF65-F5344CB8AC3E}">
        <p14:creationId xmlns:p14="http://schemas.microsoft.com/office/powerpoint/2010/main" val="225133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media" Target="../media/media16.mp4"/><Relationship Id="rId7" Type="http://schemas.openxmlformats.org/officeDocument/2006/relationships/image" Target="../media/image26.png"/><Relationship Id="rId12" Type="http://schemas.openxmlformats.org/officeDocument/2006/relationships/image" Target="../media/image30.png"/><Relationship Id="rId2" Type="http://schemas.openxmlformats.org/officeDocument/2006/relationships/video" Target="../media/media15.mp4"/><Relationship Id="rId1" Type="http://schemas.microsoft.com/office/2007/relationships/media" Target="../media/media15.mp4"/><Relationship Id="rId6" Type="http://schemas.openxmlformats.org/officeDocument/2006/relationships/image" Target="../media/image21.jpeg"/><Relationship Id="rId11" Type="http://schemas.openxmlformats.org/officeDocument/2006/relationships/image" Target="../media/image29.png"/><Relationship Id="rId5" Type="http://schemas.openxmlformats.org/officeDocument/2006/relationships/slideLayout" Target="../slideLayouts/slideLayout2.xml"/><Relationship Id="rId10" Type="http://schemas.openxmlformats.org/officeDocument/2006/relationships/image" Target="../media/image9.png"/><Relationship Id="rId4" Type="http://schemas.openxmlformats.org/officeDocument/2006/relationships/video" Target="../media/media16.mp4"/><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18.mp4"/><Relationship Id="rId7" Type="http://schemas.openxmlformats.org/officeDocument/2006/relationships/image" Target="../media/image31.png"/><Relationship Id="rId2" Type="http://schemas.openxmlformats.org/officeDocument/2006/relationships/audio" Target="../media/media17.mp4"/><Relationship Id="rId1" Type="http://schemas.microsoft.com/office/2007/relationships/media" Target="../media/media17.mp4"/><Relationship Id="rId6" Type="http://schemas.openxmlformats.org/officeDocument/2006/relationships/image" Target="../media/image17.jpeg"/><Relationship Id="rId5" Type="http://schemas.openxmlformats.org/officeDocument/2006/relationships/slideLayout" Target="../slideLayouts/slideLayout2.xml"/><Relationship Id="rId4" Type="http://schemas.openxmlformats.org/officeDocument/2006/relationships/audio" Target="../media/media18.mp4"/><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media" Target="../media/media20.mp4"/><Relationship Id="rId7" Type="http://schemas.openxmlformats.org/officeDocument/2006/relationships/image" Target="../media/image9.png"/><Relationship Id="rId2" Type="http://schemas.openxmlformats.org/officeDocument/2006/relationships/video" Target="../media/media19.mp4"/><Relationship Id="rId1" Type="http://schemas.microsoft.com/office/2007/relationships/media" Target="../media/media19.mp4"/><Relationship Id="rId6" Type="http://schemas.openxmlformats.org/officeDocument/2006/relationships/image" Target="../media/image21.jpeg"/><Relationship Id="rId5" Type="http://schemas.openxmlformats.org/officeDocument/2006/relationships/slideLayout" Target="../slideLayouts/slideLayout2.xml"/><Relationship Id="rId4" Type="http://schemas.openxmlformats.org/officeDocument/2006/relationships/audio" Target="../media/media20.mp4"/><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microsoft.com/office/2007/relationships/media" Target="../media/media22.mp4"/><Relationship Id="rId7" Type="http://schemas.openxmlformats.org/officeDocument/2006/relationships/image" Target="../media/image35.png"/><Relationship Id="rId2" Type="http://schemas.openxmlformats.org/officeDocument/2006/relationships/video" Target="../media/media21.mp4"/><Relationship Id="rId1" Type="http://schemas.microsoft.com/office/2007/relationships/media" Target="../media/media21.mp4"/><Relationship Id="rId6" Type="http://schemas.openxmlformats.org/officeDocument/2006/relationships/image" Target="../media/image17.jpeg"/><Relationship Id="rId5" Type="http://schemas.openxmlformats.org/officeDocument/2006/relationships/slideLayout" Target="../slideLayouts/slideLayout2.xml"/><Relationship Id="rId4" Type="http://schemas.openxmlformats.org/officeDocument/2006/relationships/audio" Target="../media/media22.mp4"/><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ducacionbasica.sep.gob.mx/wp-content/uploads/2022/12/Plan-de-Estudios-para-la-Educacion-Preescolar-Primaria-y-Secundaria.pdf" TargetMode="External"/><Relationship Id="rId2" Type="http://schemas.openxmlformats.org/officeDocument/2006/relationships/hyperlink" Target="https://drive.google.com/file/d/1qYYSAiYZN2hMQ566XGedPHwxoHUFTMgP/vie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mp4"/><Relationship Id="rId7" Type="http://schemas.openxmlformats.org/officeDocument/2006/relationships/image" Target="../media/image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slideLayout" Target="../slideLayouts/slideLayout2.xml"/><Relationship Id="rId4" Type="http://schemas.openxmlformats.org/officeDocument/2006/relationships/video" Target="../media/media2.mp4"/><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4.mp4"/><Relationship Id="rId7" Type="http://schemas.openxmlformats.org/officeDocument/2006/relationships/slideLayout" Target="../slideLayouts/slideLayout2.xml"/><Relationship Id="rId2" Type="http://schemas.openxmlformats.org/officeDocument/2006/relationships/audio" Target="../media/media3.mp4"/><Relationship Id="rId1" Type="http://schemas.microsoft.com/office/2007/relationships/media" Target="../media/media3.mp4"/><Relationship Id="rId6" Type="http://schemas.openxmlformats.org/officeDocument/2006/relationships/audio" Target="../media/media5.mp4"/><Relationship Id="rId11" Type="http://schemas.openxmlformats.org/officeDocument/2006/relationships/image" Target="../media/image14.png"/><Relationship Id="rId5" Type="http://schemas.microsoft.com/office/2007/relationships/media" Target="../media/media5.mp4"/><Relationship Id="rId10" Type="http://schemas.openxmlformats.org/officeDocument/2006/relationships/image" Target="../media/image13.png"/><Relationship Id="rId4" Type="http://schemas.openxmlformats.org/officeDocument/2006/relationships/audio" Target="../media/media4.mp4"/><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7.mp4"/><Relationship Id="rId7" Type="http://schemas.openxmlformats.org/officeDocument/2006/relationships/slideLayout" Target="../slideLayouts/slideLayout2.xml"/><Relationship Id="rId2" Type="http://schemas.openxmlformats.org/officeDocument/2006/relationships/audio" Target="../media/media6.mp4"/><Relationship Id="rId1" Type="http://schemas.microsoft.com/office/2007/relationships/media" Target="../media/media6.mp4"/><Relationship Id="rId6" Type="http://schemas.openxmlformats.org/officeDocument/2006/relationships/video" Target="../media/media8.mp4"/><Relationship Id="rId5" Type="http://schemas.microsoft.com/office/2007/relationships/media" Target="../media/media8.mp4"/><Relationship Id="rId10" Type="http://schemas.openxmlformats.org/officeDocument/2006/relationships/image" Target="../media/image16.png"/><Relationship Id="rId4" Type="http://schemas.openxmlformats.org/officeDocument/2006/relationships/audio" Target="../media/media7.mp4"/><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microsoft.com/office/2007/relationships/media" Target="../media/media10.mp4"/><Relationship Id="rId7" Type="http://schemas.openxmlformats.org/officeDocument/2006/relationships/slideLayout" Target="../slideLayouts/slideLayout2.xml"/><Relationship Id="rId12" Type="http://schemas.openxmlformats.org/officeDocument/2006/relationships/image" Target="../media/image20.png"/><Relationship Id="rId2" Type="http://schemas.openxmlformats.org/officeDocument/2006/relationships/video" Target="../media/media9.mp4"/><Relationship Id="rId1" Type="http://schemas.microsoft.com/office/2007/relationships/media" Target="../media/media9.mp4"/><Relationship Id="rId6" Type="http://schemas.openxmlformats.org/officeDocument/2006/relationships/video" Target="../media/media11.mp4"/><Relationship Id="rId11" Type="http://schemas.openxmlformats.org/officeDocument/2006/relationships/image" Target="../media/image9.png"/><Relationship Id="rId5" Type="http://schemas.microsoft.com/office/2007/relationships/media" Target="../media/media11.mp4"/><Relationship Id="rId10" Type="http://schemas.openxmlformats.org/officeDocument/2006/relationships/image" Target="../media/image19.png"/><Relationship Id="rId4" Type="http://schemas.openxmlformats.org/officeDocument/2006/relationships/video" Target="../media/media10.mp4"/><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2.mp4"/><Relationship Id="rId1" Type="http://schemas.microsoft.com/office/2007/relationships/media" Target="../media/media12.mp4"/><Relationship Id="rId6" Type="http://schemas.openxmlformats.org/officeDocument/2006/relationships/image" Target="../media/image9.png"/><Relationship Id="rId5" Type="http://schemas.openxmlformats.org/officeDocument/2006/relationships/image" Target="../media/image22.pn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media" Target="../media/media14.mp4"/><Relationship Id="rId7" Type="http://schemas.openxmlformats.org/officeDocument/2006/relationships/image" Target="../media/image23.png"/><Relationship Id="rId2" Type="http://schemas.openxmlformats.org/officeDocument/2006/relationships/video" Target="../media/media13.mp4"/><Relationship Id="rId1" Type="http://schemas.microsoft.com/office/2007/relationships/media" Target="../media/media13.mp4"/><Relationship Id="rId6" Type="http://schemas.openxmlformats.org/officeDocument/2006/relationships/image" Target="../media/image17.jpeg"/><Relationship Id="rId5" Type="http://schemas.openxmlformats.org/officeDocument/2006/relationships/slideLayout" Target="../slideLayouts/slideLayout2.xml"/><Relationship Id="rId10" Type="http://schemas.openxmlformats.org/officeDocument/2006/relationships/image" Target="../media/image25.png"/><Relationship Id="rId4" Type="http://schemas.openxmlformats.org/officeDocument/2006/relationships/video" Target="../media/media14.mp4"/><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Imagen 3" descr="Un dibujo con letras&#10;&#10;Descripción generada automáticamente con confianza ba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071" y="363812"/>
            <a:ext cx="306388" cy="3302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Imagen 4" descr="Logotipo, nombre de la empresa&#10;&#10;Descripción generada automáticamen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1642" y="358283"/>
            <a:ext cx="558800" cy="328612"/>
          </a:xfrm>
          <a:prstGeom prst="rect">
            <a:avLst/>
          </a:prstGeom>
          <a:noFill/>
          <a:extLst>
            <a:ext uri="{909E8E84-426E-40DD-AFC4-6F175D3DCCD1}">
              <a14:hiddenFill xmlns:a14="http://schemas.microsoft.com/office/drawing/2010/main">
                <a:solidFill>
                  <a:srgbClr val="FFFFFF"/>
                </a:solidFill>
              </a14:hiddenFill>
            </a:ext>
          </a:extLst>
        </p:spPr>
      </p:pic>
      <p:pic>
        <p:nvPicPr>
          <p:cNvPr id="2056" name="Imagen 6" descr="Un dibujo animado con letras&#10;&#10;Descripción generada automáticamente con confianza m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9888" y="491058"/>
            <a:ext cx="889000" cy="214312"/>
          </a:xfrm>
          <a:prstGeom prst="rect">
            <a:avLst/>
          </a:prstGeom>
          <a:noFill/>
          <a:extLst>
            <a:ext uri="{909E8E84-426E-40DD-AFC4-6F175D3DCCD1}">
              <a14:hiddenFill xmlns:a14="http://schemas.microsoft.com/office/drawing/2010/main">
                <a:solidFill>
                  <a:srgbClr val="FFFFFF"/>
                </a:solidFill>
              </a14:hiddenFill>
            </a:ext>
          </a:extLst>
        </p:spPr>
      </p:pic>
      <p:pic>
        <p:nvPicPr>
          <p:cNvPr id="2055" name="Imagen 7" descr="Interfaz de usuario gráfica&#10;&#10;Descripción generada automáticamente con confianza me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5097" y="365399"/>
            <a:ext cx="520700" cy="328613"/>
          </a:xfrm>
          <a:prstGeom prst="rect">
            <a:avLst/>
          </a:prstGeom>
          <a:noFill/>
          <a:extLst>
            <a:ext uri="{909E8E84-426E-40DD-AFC4-6F175D3DCCD1}">
              <a14:hiddenFill xmlns:a14="http://schemas.microsoft.com/office/drawing/2010/main">
                <a:solidFill>
                  <a:srgbClr val="FFFFFF"/>
                </a:solidFill>
              </a14:hiddenFill>
            </a:ext>
          </a:extLst>
        </p:spPr>
      </p:pic>
      <p:pic>
        <p:nvPicPr>
          <p:cNvPr id="2059" name="Imagen 11" descr="Gráfico, Gráfico de burbujas&#10;&#10;Descripción generada automáticamen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7721" y="1177730"/>
            <a:ext cx="2171700" cy="18208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4"/>
          <p:cNvSpPr>
            <a:spLocks noChangeArrowheads="1"/>
          </p:cNvSpPr>
          <p:nvPr/>
        </p:nvSpPr>
        <p:spPr bwMode="auto">
          <a:xfrm>
            <a:off x="1270438" y="3083783"/>
            <a:ext cx="5545108"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3600" b="1"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Arial" panose="020B0604020202020204" pitchFamily="34" charset="0"/>
              </a:rPr>
              <a:t>Mi proyecto comunitario</a:t>
            </a:r>
            <a:endParaRPr kumimoji="0" lang="es-MX" altLang="es-MX"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6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6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Arial" panose="020B0604020202020204" pitchFamily="34" charset="0"/>
              </a:rPr>
              <a:t>Autora: Alicia Rodr</a:t>
            </a:r>
            <a:r>
              <a:rPr lang="es-MX" altLang="es-MX" sz="1600" dirty="0">
                <a:latin typeface="Calibri" panose="020F0502020204030204" pitchFamily="34" charset="0"/>
                <a:ea typeface="Calibri" panose="020F0502020204030204" pitchFamily="34" charset="0"/>
                <a:cs typeface="Arial" panose="020B0604020202020204" pitchFamily="34" charset="0"/>
              </a:rPr>
              <a:t>í</a:t>
            </a:r>
            <a:r>
              <a:rPr kumimoji="0" lang="es-MX" altLang="es-MX" sz="16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Arial" panose="020B0604020202020204" pitchFamily="34" charset="0"/>
              </a:rPr>
              <a:t>guez Espinosa</a:t>
            </a:r>
            <a:endParaRPr kumimoji="0" lang="es-MX" altLang="es-MX"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6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Arial" panose="020B0604020202020204" pitchFamily="34" charset="0"/>
              </a:rPr>
              <a:t>Cuauhtémoc 15EPR1204Z</a:t>
            </a:r>
            <a:endParaRPr kumimoji="0" lang="es-MX" altLang="es-MX"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6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Arial" panose="020B0604020202020204" pitchFamily="34" charset="0"/>
              </a:rPr>
              <a:t>Nezahualcóyotl, México</a:t>
            </a:r>
            <a:endParaRPr kumimoji="0" lang="es-MX" altLang="es-MX"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s-MX" altLang="es-MX" sz="1600" dirty="0">
                <a:latin typeface="Helvetica" panose="020B0604020202020204" pitchFamily="34" charset="0"/>
                <a:ea typeface="Calibri" panose="020F0502020204030204" pitchFamily="34" charset="0"/>
                <a:cs typeface="Arial" panose="020B0604020202020204" pitchFamily="34" charset="0"/>
              </a:rPr>
              <a:t>17</a:t>
            </a:r>
            <a:r>
              <a:rPr kumimoji="0" lang="es-MX" altLang="es-MX" sz="16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Arial" panose="020B0604020202020204" pitchFamily="34" charset="0"/>
              </a:rPr>
              <a:t> de </a:t>
            </a:r>
            <a:r>
              <a:rPr lang="es-MX" altLang="es-MX" sz="1600" dirty="0">
                <a:latin typeface="Helvetica" panose="020B0604020202020204" pitchFamily="34" charset="0"/>
                <a:ea typeface="Calibri" panose="020F0502020204030204" pitchFamily="34" charset="0"/>
                <a:cs typeface="Arial" panose="020B0604020202020204" pitchFamily="34" charset="0"/>
              </a:rPr>
              <a:t>febrero</a:t>
            </a:r>
            <a:r>
              <a:rPr kumimoji="0" lang="es-MX" altLang="es-MX" sz="16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Arial" panose="020B0604020202020204" pitchFamily="34" charset="0"/>
              </a:rPr>
              <a:t> de 2023</a:t>
            </a:r>
            <a:endParaRPr kumimoji="0" lang="es-MX" altLang="es-MX"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8" name="Rectangle 15"/>
          <p:cNvSpPr>
            <a:spLocks noChangeArrowheads="1"/>
          </p:cNvSpPr>
          <p:nvPr/>
        </p:nvSpPr>
        <p:spPr bwMode="auto">
          <a:xfrm>
            <a:off x="4083269" y="43785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20" name="Imagen 19" descr="Interfaz de usuario gráfica, Texto, Aplicación&#10;&#10;Descripción generada automáticamente"/>
          <p:cNvPicPr/>
          <p:nvPr/>
        </p:nvPicPr>
        <p:blipFill rotWithShape="1">
          <a:blip r:embed="rId7">
            <a:extLst>
              <a:ext uri="{28A0092B-C50C-407E-A947-70E740481C1C}">
                <a14:useLocalDpi xmlns:a14="http://schemas.microsoft.com/office/drawing/2010/main" val="0"/>
              </a:ext>
            </a:extLst>
          </a:blip>
          <a:srcRect l="47284" t="49964" r="23060" b="24692"/>
          <a:stretch/>
        </p:blipFill>
        <p:spPr bwMode="auto">
          <a:xfrm>
            <a:off x="7036676" y="4389601"/>
            <a:ext cx="5155324" cy="2468399"/>
          </a:xfrm>
          <a:prstGeom prst="rect">
            <a:avLst/>
          </a:prstGeom>
          <a:ln>
            <a:noFill/>
          </a:ln>
          <a:extLst>
            <a:ext uri="{53640926-AAD7-44D8-BBD7-CCE9431645EC}">
              <a14:shadowObscured xmlns:a14="http://schemas.microsoft.com/office/drawing/2010/main"/>
            </a:ext>
          </a:extLst>
        </p:spPr>
      </p:pic>
      <p:pic>
        <p:nvPicPr>
          <p:cNvPr id="10" name="Imagen 9"/>
          <p:cNvPicPr/>
          <p:nvPr/>
        </p:nvPicPr>
        <p:blipFill>
          <a:blip r:embed="rId8">
            <a:extLst>
              <a:ext uri="{28A0092B-C50C-407E-A947-70E740481C1C}">
                <a14:useLocalDpi xmlns:a14="http://schemas.microsoft.com/office/drawing/2010/main" val="0"/>
              </a:ext>
            </a:extLst>
          </a:blip>
          <a:srcRect/>
          <a:stretch>
            <a:fillRect/>
          </a:stretch>
        </p:blipFill>
        <p:spPr bwMode="auto">
          <a:xfrm>
            <a:off x="1340384" y="5623800"/>
            <a:ext cx="838200" cy="295275"/>
          </a:xfrm>
          <a:prstGeom prst="rect">
            <a:avLst/>
          </a:prstGeom>
          <a:noFill/>
          <a:ln>
            <a:noFill/>
          </a:ln>
        </p:spPr>
      </p:pic>
    </p:spTree>
    <p:extLst>
      <p:ext uri="{BB962C8B-B14F-4D97-AF65-F5344CB8AC3E}">
        <p14:creationId xmlns:p14="http://schemas.microsoft.com/office/powerpoint/2010/main" val="245163694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6"/>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184744" y="1068087"/>
            <a:ext cx="5850797" cy="4179286"/>
          </a:xfrm>
          <a:prstGeom prst="rect">
            <a:avLst/>
          </a:prstGeom>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50000"/>
              </a:lnSpc>
              <a:spcAft>
                <a:spcPts val="800"/>
              </a:spcAft>
            </a:pPr>
            <a:r>
              <a:rPr lang="es-MX" sz="2000"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Momento 4</a:t>
            </a:r>
          </a:p>
          <a:p>
            <a:pPr algn="ctr">
              <a:lnSpc>
                <a:spcPct val="150000"/>
              </a:lnSpc>
              <a:spcAft>
                <a:spcPts val="800"/>
              </a:spcAft>
            </a:pPr>
            <a:r>
              <a:rPr lang="es-MX" sz="2000"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ACERCAMIENTO</a:t>
            </a:r>
          </a:p>
          <a:p>
            <a:pPr algn="just">
              <a:lnSpc>
                <a:spcPct val="150000"/>
              </a:lnSpc>
              <a:spcAft>
                <a:spcPts val="800"/>
              </a:spcAft>
            </a:pPr>
            <a:r>
              <a:rPr lang="es-MX" dirty="0">
                <a:latin typeface="Century Gothic" panose="020B0502020202020204" pitchFamily="34" charset="0"/>
                <a:ea typeface="Calibri" panose="020F0502020204030204" pitchFamily="34" charset="0"/>
                <a:cs typeface="Times New Roman" panose="02020603050405020304" pitchFamily="18" charset="0"/>
              </a:rPr>
              <a:t>Comiencen a </a:t>
            </a:r>
            <a:r>
              <a:rPr lang="es-MX" b="1" dirty="0">
                <a:latin typeface="Century Gothic" panose="020B0502020202020204" pitchFamily="34" charset="0"/>
                <a:ea typeface="Calibri" panose="020F0502020204030204" pitchFamily="34" charset="0"/>
                <a:cs typeface="Times New Roman" panose="02020603050405020304" pitchFamily="18" charset="0"/>
              </a:rPr>
              <a:t>buscar información</a:t>
            </a:r>
            <a:r>
              <a:rPr lang="es-MX" dirty="0">
                <a:latin typeface="Century Gothic" panose="020B0502020202020204" pitchFamily="34" charset="0"/>
                <a:ea typeface="Calibri" panose="020F0502020204030204" pitchFamily="34" charset="0"/>
                <a:cs typeface="Times New Roman" panose="02020603050405020304" pitchFamily="18" charset="0"/>
              </a:rPr>
              <a:t> en diversas fuentes para que tengan un primer acercamiento a las diferentes fases del problema a trabajar.</a:t>
            </a:r>
          </a:p>
          <a:p>
            <a:pPr algn="just">
              <a:lnSpc>
                <a:spcPct val="150000"/>
              </a:lnSpc>
              <a:spcAft>
                <a:spcPts val="800"/>
              </a:spcAft>
            </a:pPr>
            <a:r>
              <a:rPr lang="es-MX" dirty="0">
                <a:latin typeface="Century Gothic" panose="020B0502020202020204" pitchFamily="34" charset="0"/>
                <a:ea typeface="Calibri" panose="020F0502020204030204" pitchFamily="34" charset="0"/>
                <a:cs typeface="Times New Roman" panose="02020603050405020304" pitchFamily="18" charset="0"/>
              </a:rPr>
              <a:t>Describan, comparen, identifiquen aspectos sobresalientes, expliquen el problema, tomen en cuenta la finalidad del proyecto. Recuerden siempre hacer anotaciones. </a:t>
            </a:r>
          </a:p>
        </p:txBody>
      </p:sp>
      <p:sp>
        <p:nvSpPr>
          <p:cNvPr id="5" name="Rectángulo 4"/>
          <p:cNvSpPr/>
          <p:nvPr/>
        </p:nvSpPr>
        <p:spPr>
          <a:xfrm>
            <a:off x="6874329" y="280691"/>
            <a:ext cx="5127171" cy="4086953"/>
          </a:xfrm>
          <a:prstGeom prst="rect">
            <a:avLst/>
          </a:prstGeom>
          <a:solidFill>
            <a:schemeClr val="bg1">
              <a:lumMod val="85000"/>
            </a:schemeClr>
          </a:solidFill>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50000"/>
              </a:lnSpc>
              <a:spcAft>
                <a:spcPts val="800"/>
              </a:spcAft>
            </a:pPr>
            <a:r>
              <a:rPr lang="es-MX"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Momento 5</a:t>
            </a:r>
          </a:p>
          <a:p>
            <a:pPr algn="ctr">
              <a:lnSpc>
                <a:spcPct val="150000"/>
              </a:lnSpc>
              <a:spcAft>
                <a:spcPts val="800"/>
              </a:spcAft>
            </a:pPr>
            <a:r>
              <a:rPr lang="es-MX"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COMPRENSIÓN Y PRODUCCIÓN</a:t>
            </a:r>
          </a:p>
          <a:p>
            <a:pPr algn="just">
              <a:lnSpc>
                <a:spcPct val="150000"/>
              </a:lnSpc>
              <a:spcAft>
                <a:spcPts val="800"/>
              </a:spcAft>
            </a:pPr>
            <a:r>
              <a:rPr lang="es-MX" b="1" dirty="0">
                <a:latin typeface="Century Gothic" panose="020B0502020202020204" pitchFamily="34" charset="0"/>
                <a:ea typeface="Calibri" panose="020F0502020204030204" pitchFamily="34" charset="0"/>
                <a:cs typeface="Times New Roman" panose="02020603050405020304" pitchFamily="18" charset="0"/>
              </a:rPr>
              <a:t>Generen planteamientos</a:t>
            </a:r>
            <a:r>
              <a:rPr lang="es-MX" dirty="0">
                <a:latin typeface="Century Gothic" panose="020B0502020202020204" pitchFamily="34" charset="0"/>
                <a:ea typeface="Calibri" panose="020F0502020204030204" pitchFamily="34" charset="0"/>
                <a:cs typeface="Times New Roman" panose="02020603050405020304" pitchFamily="18" charset="0"/>
              </a:rPr>
              <a:t> que les permitan comprender o analizar los aspectos necesarios para que elaboren diversas producciones para que concreten su proyecto.</a:t>
            </a:r>
          </a:p>
          <a:p>
            <a:pPr algn="just">
              <a:lnSpc>
                <a:spcPct val="150000"/>
              </a:lnSpc>
              <a:spcAft>
                <a:spcPts val="800"/>
              </a:spcAft>
            </a:pPr>
            <a:r>
              <a:rPr lang="es-MX" dirty="0">
                <a:latin typeface="Century Gothic" panose="020B0502020202020204" pitchFamily="34" charset="0"/>
                <a:ea typeface="Calibri" panose="020F0502020204030204" pitchFamily="34" charset="0"/>
                <a:cs typeface="Times New Roman" panose="02020603050405020304" pitchFamily="18" charset="0"/>
              </a:rPr>
              <a:t>Experimenten y revisen de ser necesario las diversas producciones.</a:t>
            </a:r>
          </a:p>
        </p:txBody>
      </p:sp>
      <p:pic>
        <p:nvPicPr>
          <p:cNvPr id="6" name="Imagen 5"/>
          <p:cNvPicPr>
            <a:picLocks noChangeAspect="1"/>
          </p:cNvPicPr>
          <p:nvPr/>
        </p:nvPicPr>
        <p:blipFill>
          <a:blip r:embed="rId7"/>
          <a:stretch>
            <a:fillRect/>
          </a:stretch>
        </p:blipFill>
        <p:spPr>
          <a:xfrm>
            <a:off x="95844" y="-88907"/>
            <a:ext cx="1788099" cy="1081768"/>
          </a:xfrm>
          <a:prstGeom prst="rect">
            <a:avLst/>
          </a:prstGeom>
        </p:spPr>
      </p:pic>
      <p:pic>
        <p:nvPicPr>
          <p:cNvPr id="8" name="Imagen 7"/>
          <p:cNvPicPr>
            <a:picLocks noChangeAspect="1"/>
          </p:cNvPicPr>
          <p:nvPr/>
        </p:nvPicPr>
        <p:blipFill>
          <a:blip r:embed="rId8"/>
          <a:stretch>
            <a:fillRect/>
          </a:stretch>
        </p:blipFill>
        <p:spPr>
          <a:xfrm>
            <a:off x="1670411" y="4775647"/>
            <a:ext cx="1301390" cy="1541717"/>
          </a:xfrm>
          <a:prstGeom prst="rect">
            <a:avLst/>
          </a:prstGeom>
        </p:spPr>
      </p:pic>
      <p:pic>
        <p:nvPicPr>
          <p:cNvPr id="10" name="Imagen 9"/>
          <p:cNvPicPr>
            <a:picLocks noChangeAspect="1"/>
          </p:cNvPicPr>
          <p:nvPr/>
        </p:nvPicPr>
        <p:blipFill>
          <a:blip r:embed="rId9"/>
          <a:stretch>
            <a:fillRect/>
          </a:stretch>
        </p:blipFill>
        <p:spPr>
          <a:xfrm>
            <a:off x="9436100" y="4413210"/>
            <a:ext cx="1730540" cy="1904154"/>
          </a:xfrm>
          <a:prstGeom prst="rect">
            <a:avLst/>
          </a:prstGeom>
        </p:spPr>
      </p:pic>
      <p:pic>
        <p:nvPicPr>
          <p:cNvPr id="2" name="WhatsApp Audio 2023-02-17 at 10.26.44 A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4343412" y="1586613"/>
            <a:ext cx="609600" cy="609600"/>
          </a:xfrm>
          <a:prstGeom prst="rect">
            <a:avLst/>
          </a:prstGeom>
        </p:spPr>
      </p:pic>
      <p:pic>
        <p:nvPicPr>
          <p:cNvPr id="12" name="WhatsApp Audio 2023-02-17 at 10.26.43 AM">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10"/>
          <a:stretch>
            <a:fillRect/>
          </a:stretch>
        </p:blipFill>
        <p:spPr>
          <a:xfrm>
            <a:off x="11391900" y="583986"/>
            <a:ext cx="609600" cy="609600"/>
          </a:xfrm>
          <a:prstGeom prst="rect">
            <a:avLst/>
          </a:prstGeom>
        </p:spPr>
      </p:pic>
      <p:sp>
        <p:nvSpPr>
          <p:cNvPr id="3" name="Rectángulo 2"/>
          <p:cNvSpPr/>
          <p:nvPr/>
        </p:nvSpPr>
        <p:spPr>
          <a:xfrm>
            <a:off x="9245600" y="6330294"/>
            <a:ext cx="2755900" cy="400110"/>
          </a:xfrm>
          <a:prstGeom prst="rect">
            <a:avLst/>
          </a:prstGeom>
        </p:spPr>
        <p:txBody>
          <a:bodyPr wrap="square">
            <a:spAutoFit/>
          </a:bodyPr>
          <a:lstStyle/>
          <a:p>
            <a:r>
              <a:rPr lang="es-MX" sz="1000" dirty="0"/>
              <a:t>Fuente: https://pixabay.com/es/vectors/ciencia-experimentar-escuela-ni%c3%b1os-148147/</a:t>
            </a:r>
          </a:p>
        </p:txBody>
      </p:sp>
      <p:pic>
        <p:nvPicPr>
          <p:cNvPr id="1026" name="Picture 2" descr="Libro, Educación, Libros, Referenci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53012" y="4753938"/>
            <a:ext cx="1634271" cy="1450416"/>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4415599" y="6203642"/>
            <a:ext cx="2372566" cy="369332"/>
          </a:xfrm>
          <a:prstGeom prst="rect">
            <a:avLst/>
          </a:prstGeom>
        </p:spPr>
        <p:txBody>
          <a:bodyPr wrap="square">
            <a:spAutoFit/>
          </a:bodyPr>
          <a:lstStyle/>
          <a:p>
            <a:r>
              <a:rPr lang="es-MX" sz="900" dirty="0"/>
              <a:t>Fuente: https://pixabay.com/es/vectors/libro-educaci%c3%b3n-libros-referencia-25155/</a:t>
            </a:r>
          </a:p>
        </p:txBody>
      </p:sp>
      <p:sp>
        <p:nvSpPr>
          <p:cNvPr id="13" name="Rectángulo 12"/>
          <p:cNvSpPr/>
          <p:nvPr/>
        </p:nvSpPr>
        <p:spPr>
          <a:xfrm>
            <a:off x="1125888" y="6388308"/>
            <a:ext cx="2390435" cy="369332"/>
          </a:xfrm>
          <a:prstGeom prst="rect">
            <a:avLst/>
          </a:prstGeom>
        </p:spPr>
        <p:txBody>
          <a:bodyPr wrap="square">
            <a:spAutoFit/>
          </a:bodyPr>
          <a:lstStyle/>
          <a:p>
            <a:r>
              <a:rPr lang="es-MX" sz="900" dirty="0"/>
              <a:t>Fuente: https://pixabay.com/es/vectors/radio-antena-comunicaci%c3%b3n-311643/</a:t>
            </a:r>
          </a:p>
        </p:txBody>
      </p:sp>
      <p:pic>
        <p:nvPicPr>
          <p:cNvPr id="14" name="Imagen 13"/>
          <p:cNvPicPr>
            <a:picLocks noChangeAspect="1"/>
          </p:cNvPicPr>
          <p:nvPr/>
        </p:nvPicPr>
        <p:blipFill>
          <a:blip r:embed="rId12"/>
          <a:stretch>
            <a:fillRect/>
          </a:stretch>
        </p:blipFill>
        <p:spPr>
          <a:xfrm>
            <a:off x="4415599" y="-155158"/>
            <a:ext cx="1600650" cy="1333041"/>
          </a:xfrm>
          <a:prstGeom prst="rect">
            <a:avLst/>
          </a:prstGeom>
        </p:spPr>
      </p:pic>
      <p:sp>
        <p:nvSpPr>
          <p:cNvPr id="15" name="Rectángulo 14"/>
          <p:cNvSpPr/>
          <p:nvPr/>
        </p:nvSpPr>
        <p:spPr>
          <a:xfrm>
            <a:off x="3912235" y="992861"/>
            <a:ext cx="2780666" cy="369332"/>
          </a:xfrm>
          <a:prstGeom prst="rect">
            <a:avLst/>
          </a:prstGeom>
        </p:spPr>
        <p:txBody>
          <a:bodyPr wrap="square">
            <a:spAutoFit/>
          </a:bodyPr>
          <a:lstStyle/>
          <a:p>
            <a:r>
              <a:rPr lang="es-MX" sz="900" dirty="0"/>
              <a:t>Fuente: https://pixabay.com/es/vectors/computadora-port%c3%a1til-conocimiento-1723059/</a:t>
            </a:r>
          </a:p>
        </p:txBody>
      </p:sp>
      <p:sp>
        <p:nvSpPr>
          <p:cNvPr id="16" name="Rectángulo 15"/>
          <p:cNvSpPr/>
          <p:nvPr/>
        </p:nvSpPr>
        <p:spPr>
          <a:xfrm>
            <a:off x="-38317" y="843667"/>
            <a:ext cx="2683251" cy="369332"/>
          </a:xfrm>
          <a:prstGeom prst="rect">
            <a:avLst/>
          </a:prstGeom>
        </p:spPr>
        <p:txBody>
          <a:bodyPr wrap="square">
            <a:spAutoFit/>
          </a:bodyPr>
          <a:lstStyle/>
          <a:p>
            <a:r>
              <a:rPr lang="es-MX" sz="900" dirty="0" err="1"/>
              <a:t>Fuente:https</a:t>
            </a:r>
            <a:r>
              <a:rPr lang="es-MX" sz="900" dirty="0"/>
              <a:t>://pixabay.com/es/vectors/peri%c3%b3dico-papel-titular-brown-34126/</a:t>
            </a:r>
          </a:p>
        </p:txBody>
      </p:sp>
    </p:spTree>
    <p:extLst>
      <p:ext uri="{BB962C8B-B14F-4D97-AF65-F5344CB8AC3E}">
        <p14:creationId xmlns:p14="http://schemas.microsoft.com/office/powerpoint/2010/main" val="38100234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2058" fill="hold"/>
                                        <p:tgtEl>
                                          <p:spTgt spid="2"/>
                                        </p:tgtEl>
                                      </p:cBhvr>
                                    </p:cmd>
                                  </p:childTnLst>
                                </p:cTn>
                              </p:par>
                            </p:childTnLst>
                          </p:cTn>
                        </p:par>
                      </p:childTnLst>
                    </p:cTn>
                  </p:par>
                </p:childTnLst>
              </p:cTn>
              <p:nextCondLst>
                <p:cond evt="onClick" delay="0">
                  <p:tgtEl>
                    <p:spTgt spid="2"/>
                  </p:tgtEl>
                </p:cond>
              </p:nextCondLst>
            </p:seq>
            <p:video>
              <p:cMediaNode vol="80000">
                <p:cTn id="16" fill="hold" display="0">
                  <p:stCondLst>
                    <p:cond delay="indefinite"/>
                  </p:stCondLst>
                  <p:endCondLst>
                    <p:cond evt="onStopAudio" delay="0">
                      <p:tgtEl>
                        <p:sldTgt/>
                      </p:tgtEl>
                    </p:cond>
                  </p:endCondLst>
                </p:cTn>
                <p:tgtEl>
                  <p:spTgt spid="2"/>
                </p:tgtEl>
              </p:cMediaNode>
            </p:video>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8598" fill="hold"/>
                                        <p:tgtEl>
                                          <p:spTgt spid="12"/>
                                        </p:tgtEl>
                                      </p:cBhvr>
                                    </p:cmd>
                                  </p:childTnLst>
                                </p:cTn>
                              </p:par>
                            </p:childTnLst>
                          </p:cTn>
                        </p:par>
                      </p:childTnLst>
                    </p:cTn>
                  </p:par>
                </p:childTnLst>
              </p:cTn>
              <p:nextCondLst>
                <p:cond evt="onClick" delay="0">
                  <p:tgtEl>
                    <p:spTgt spid="12"/>
                  </p:tgtEl>
                </p:cond>
              </p:nextCondLst>
            </p:seq>
            <p:video>
              <p:cMediaNode vol="80000">
                <p:cTn id="22" fill="hold" display="0">
                  <p:stCondLst>
                    <p:cond delay="indefinite"/>
                  </p:stCondLst>
                  <p:endCondLst>
                    <p:cond evt="onStopAudio" delay="0">
                      <p:tgtEl>
                        <p:sldTgt/>
                      </p:tgtEl>
                    </p:cond>
                  </p:endCondLst>
                </p:cTn>
                <p:tgtEl>
                  <p:spTgt spid="12"/>
                </p:tgtEl>
              </p:cMediaNode>
            </p:video>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6"/>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228600" y="218866"/>
            <a:ext cx="6096000" cy="2882840"/>
          </a:xfrm>
          <a:prstGeom prst="rect">
            <a:avLst/>
          </a:prstGeom>
          <a:solidFill>
            <a:schemeClr val="accent4">
              <a:lumMod val="20000"/>
              <a:lumOff val="80000"/>
            </a:schemeClr>
          </a:solidFill>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a:spAutoFit/>
          </a:bodyPr>
          <a:lstStyle/>
          <a:p>
            <a:pPr algn="ctr">
              <a:lnSpc>
                <a:spcPct val="150000"/>
              </a:lnSpc>
              <a:spcAft>
                <a:spcPts val="800"/>
              </a:spcAft>
            </a:pPr>
            <a:r>
              <a:rPr lang="es-MX" sz="2000"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Momento 6</a:t>
            </a:r>
          </a:p>
          <a:p>
            <a:pPr algn="ctr">
              <a:lnSpc>
                <a:spcPct val="150000"/>
              </a:lnSpc>
              <a:spcAft>
                <a:spcPts val="800"/>
              </a:spcAft>
            </a:pPr>
            <a:r>
              <a:rPr lang="es-MX" sz="2000"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RECONOCIMIENTO</a:t>
            </a:r>
          </a:p>
          <a:p>
            <a:pPr algn="just">
              <a:lnSpc>
                <a:spcPct val="150000"/>
              </a:lnSpc>
              <a:spcAft>
                <a:spcPts val="800"/>
              </a:spcAft>
            </a:pPr>
            <a:r>
              <a:rPr lang="es-MX" dirty="0">
                <a:latin typeface="Century Gothic" panose="020B0502020202020204" pitchFamily="34" charset="0"/>
                <a:ea typeface="Calibri" panose="020F0502020204030204" pitchFamily="34" charset="0"/>
                <a:cs typeface="Times New Roman" panose="02020603050405020304" pitchFamily="18" charset="0"/>
              </a:rPr>
              <a:t>En este momento </a:t>
            </a:r>
            <a:r>
              <a:rPr lang="es-MX" b="1" dirty="0">
                <a:latin typeface="Century Gothic" panose="020B0502020202020204" pitchFamily="34" charset="0"/>
                <a:ea typeface="Calibri" panose="020F0502020204030204" pitchFamily="34" charset="0"/>
                <a:cs typeface="Times New Roman" panose="02020603050405020304" pitchFamily="18" charset="0"/>
              </a:rPr>
              <a:t>identifiquen los avances o dificultades</a:t>
            </a:r>
            <a:r>
              <a:rPr lang="es-MX" dirty="0">
                <a:latin typeface="Century Gothic" panose="020B0502020202020204" pitchFamily="34" charset="0"/>
                <a:ea typeface="Calibri" panose="020F0502020204030204" pitchFamily="34" charset="0"/>
                <a:cs typeface="Times New Roman" panose="02020603050405020304" pitchFamily="18" charset="0"/>
              </a:rPr>
              <a:t> que se les presenten para que realicen los ajustes  y decidan cómo atenderlo y llevarlo a cabo.</a:t>
            </a:r>
          </a:p>
        </p:txBody>
      </p:sp>
      <p:sp>
        <p:nvSpPr>
          <p:cNvPr id="5" name="Rectángulo 4"/>
          <p:cNvSpPr/>
          <p:nvPr/>
        </p:nvSpPr>
        <p:spPr>
          <a:xfrm>
            <a:off x="5758543" y="3622466"/>
            <a:ext cx="6096000" cy="3153364"/>
          </a:xfrm>
          <a:prstGeom prst="rect">
            <a:avLst/>
          </a:prstGeom>
          <a:solidFill>
            <a:schemeClr val="accent4">
              <a:lumMod val="20000"/>
              <a:lumOff val="80000"/>
            </a:schemeClr>
          </a:solidFill>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a:spAutoFit/>
          </a:bodyPr>
          <a:lstStyle/>
          <a:p>
            <a:pPr algn="ctr">
              <a:lnSpc>
                <a:spcPct val="150000"/>
              </a:lnSpc>
              <a:spcAft>
                <a:spcPts val="800"/>
              </a:spcAft>
            </a:pPr>
            <a:r>
              <a:rPr lang="es-MX"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Momento 7</a:t>
            </a:r>
          </a:p>
          <a:p>
            <a:pPr algn="ctr">
              <a:lnSpc>
                <a:spcPct val="150000"/>
              </a:lnSpc>
              <a:spcAft>
                <a:spcPts val="800"/>
              </a:spcAft>
            </a:pPr>
            <a:r>
              <a:rPr lang="es-MX"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CONCRECIÓN</a:t>
            </a:r>
          </a:p>
          <a:p>
            <a:pPr algn="just">
              <a:lnSpc>
                <a:spcPct val="150000"/>
              </a:lnSpc>
              <a:spcAft>
                <a:spcPts val="800"/>
              </a:spcAft>
            </a:pPr>
            <a:r>
              <a:rPr lang="es-MX" dirty="0">
                <a:latin typeface="Century Gothic" panose="020B0502020202020204" pitchFamily="34" charset="0"/>
                <a:ea typeface="Calibri" panose="020F0502020204030204" pitchFamily="34" charset="0"/>
                <a:cs typeface="Times New Roman" panose="02020603050405020304" pitchFamily="18" charset="0"/>
              </a:rPr>
              <a:t>Generen </a:t>
            </a:r>
            <a:r>
              <a:rPr lang="es-MX" b="1" dirty="0">
                <a:latin typeface="Century Gothic" panose="020B0502020202020204" pitchFamily="34" charset="0"/>
                <a:ea typeface="Calibri" panose="020F0502020204030204" pitchFamily="34" charset="0"/>
                <a:cs typeface="Times New Roman" panose="02020603050405020304" pitchFamily="18" charset="0"/>
              </a:rPr>
              <a:t>la primer versión</a:t>
            </a:r>
            <a:r>
              <a:rPr lang="es-MX" dirty="0">
                <a:latin typeface="Century Gothic" panose="020B0502020202020204" pitchFamily="34" charset="0"/>
                <a:ea typeface="Calibri" panose="020F0502020204030204" pitchFamily="34" charset="0"/>
                <a:cs typeface="Times New Roman" panose="02020603050405020304" pitchFamily="18" charset="0"/>
              </a:rPr>
              <a:t> del producto que se planteó en el momento 1 y 3 para que observen como quedaría el producto final, revisen si hasta este momento se esta dando solución al problema del proyecto.</a:t>
            </a:r>
          </a:p>
        </p:txBody>
      </p:sp>
      <p:pic>
        <p:nvPicPr>
          <p:cNvPr id="6" name="Imagen 5"/>
          <p:cNvPicPr>
            <a:picLocks noChangeAspect="1"/>
          </p:cNvPicPr>
          <p:nvPr/>
        </p:nvPicPr>
        <p:blipFill>
          <a:blip r:embed="rId7"/>
          <a:stretch>
            <a:fillRect/>
          </a:stretch>
        </p:blipFill>
        <p:spPr>
          <a:xfrm>
            <a:off x="1655877" y="3336399"/>
            <a:ext cx="2560524" cy="2695288"/>
          </a:xfrm>
          <a:prstGeom prst="rect">
            <a:avLst/>
          </a:prstGeom>
        </p:spPr>
      </p:pic>
      <p:pic>
        <p:nvPicPr>
          <p:cNvPr id="3" name="WhatsApp Audio 2023-02-17 at 10.26.43 AM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903584" y="3832435"/>
            <a:ext cx="609600" cy="609600"/>
          </a:xfrm>
          <a:prstGeom prst="rect">
            <a:avLst/>
          </a:prstGeom>
        </p:spPr>
      </p:pic>
      <p:pic>
        <p:nvPicPr>
          <p:cNvPr id="8" name="WhatsApp Audio 2023-02-17 at 10.26.43 AM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5453743" y="650875"/>
            <a:ext cx="609600" cy="609600"/>
          </a:xfrm>
          <a:prstGeom prst="rect">
            <a:avLst/>
          </a:prstGeom>
        </p:spPr>
      </p:pic>
      <p:sp>
        <p:nvSpPr>
          <p:cNvPr id="2" name="Rectángulo 1"/>
          <p:cNvSpPr/>
          <p:nvPr/>
        </p:nvSpPr>
        <p:spPr>
          <a:xfrm>
            <a:off x="1193800" y="6031687"/>
            <a:ext cx="2679700" cy="369332"/>
          </a:xfrm>
          <a:prstGeom prst="rect">
            <a:avLst/>
          </a:prstGeom>
        </p:spPr>
        <p:txBody>
          <a:bodyPr wrap="square">
            <a:spAutoFit/>
          </a:bodyPr>
          <a:lstStyle/>
          <a:p>
            <a:r>
              <a:rPr lang="es-MX" sz="900" dirty="0"/>
              <a:t>Fuente: https://pixabay.com/es/vectors/elecciones-votar-hoja-papel-pluma-536656/</a:t>
            </a:r>
          </a:p>
        </p:txBody>
      </p:sp>
      <p:pic>
        <p:nvPicPr>
          <p:cNvPr id="10" name="Imagen 9">
            <a:extLst>
              <a:ext uri="{FF2B5EF4-FFF2-40B4-BE49-F238E27FC236}">
                <a16:creationId xmlns:a16="http://schemas.microsoft.com/office/drawing/2014/main" id="{318476C9-AC85-4107-9144-E462A2910E89}"/>
              </a:ext>
            </a:extLst>
          </p:cNvPr>
          <p:cNvPicPr>
            <a:picLocks noChangeAspect="1"/>
          </p:cNvPicPr>
          <p:nvPr/>
        </p:nvPicPr>
        <p:blipFill>
          <a:blip r:embed="rId9"/>
          <a:stretch>
            <a:fillRect/>
          </a:stretch>
        </p:blipFill>
        <p:spPr>
          <a:xfrm>
            <a:off x="7513184" y="248538"/>
            <a:ext cx="3950938" cy="2500203"/>
          </a:xfrm>
          <a:prstGeom prst="rect">
            <a:avLst/>
          </a:prstGeom>
        </p:spPr>
      </p:pic>
      <p:sp>
        <p:nvSpPr>
          <p:cNvPr id="12" name="CuadroTexto 11">
            <a:extLst>
              <a:ext uri="{FF2B5EF4-FFF2-40B4-BE49-F238E27FC236}">
                <a16:creationId xmlns:a16="http://schemas.microsoft.com/office/drawing/2014/main" id="{D24BBA83-03AE-3A92-E850-1E84B4FE3728}"/>
              </a:ext>
            </a:extLst>
          </p:cNvPr>
          <p:cNvSpPr txBox="1"/>
          <p:nvPr/>
        </p:nvSpPr>
        <p:spPr>
          <a:xfrm>
            <a:off x="7804052" y="2708894"/>
            <a:ext cx="3854412" cy="230832"/>
          </a:xfrm>
          <a:prstGeom prst="rect">
            <a:avLst/>
          </a:prstGeom>
          <a:noFill/>
        </p:spPr>
        <p:txBody>
          <a:bodyPr wrap="square">
            <a:spAutoFit/>
          </a:bodyPr>
          <a:lstStyle/>
          <a:p>
            <a:r>
              <a:rPr lang="es-MX" sz="900" dirty="0"/>
              <a:t>Fuente: https://pixabay.com/es/vectors/pixelchen-tutor-ayudante-3974185/</a:t>
            </a:r>
          </a:p>
        </p:txBody>
      </p:sp>
    </p:spTree>
    <p:extLst>
      <p:ext uri="{BB962C8B-B14F-4D97-AF65-F5344CB8AC3E}">
        <p14:creationId xmlns:p14="http://schemas.microsoft.com/office/powerpoint/2010/main" val="1574077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6415" fill="hold"/>
                                        <p:tgtEl>
                                          <p:spTgt spid="3"/>
                                        </p:tgtEl>
                                      </p:cBhvr>
                                    </p:cmd>
                                  </p:childTnLst>
                                </p:cTn>
                              </p:par>
                            </p:childTnLst>
                          </p:cTn>
                        </p:par>
                      </p:childTnLst>
                    </p:cTn>
                  </p:par>
                </p:childTnLst>
              </p:cTn>
              <p:nextCondLst>
                <p:cond evt="onClick" delay="0">
                  <p:tgtEl>
                    <p:spTgt spid="3"/>
                  </p:tgtEl>
                </p:cond>
              </p:nextCondLst>
            </p:seq>
            <p:audio>
              <p:cMediaNode vol="80000">
                <p:cTn id="16" fill="hold" display="0">
                  <p:stCondLst>
                    <p:cond delay="indefinite"/>
                  </p:stCondLst>
                  <p:endCondLst>
                    <p:cond evt="onStopAudio" delay="0">
                      <p:tgtEl>
                        <p:sldTgt/>
                      </p:tgtEl>
                    </p:cond>
                  </p:endCondLst>
                </p:cTn>
                <p:tgtEl>
                  <p:spTgt spid="3"/>
                </p:tgtEl>
              </p:cMediaNode>
            </p:audio>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4488" fill="hold"/>
                                        <p:tgtEl>
                                          <p:spTgt spid="8"/>
                                        </p:tgtEl>
                                      </p:cBhvr>
                                    </p:cmd>
                                  </p:childTnLst>
                                </p:cTn>
                              </p:par>
                            </p:childTnLst>
                          </p:cTn>
                        </p:par>
                      </p:childTnLst>
                    </p:cTn>
                  </p:par>
                </p:childTnLst>
              </p:cTn>
              <p:nextCondLst>
                <p:cond evt="onClick" delay="0">
                  <p:tgtEl>
                    <p:spTgt spid="8"/>
                  </p:tgtEl>
                </p:cond>
              </p:nextCondLst>
            </p:seq>
            <p:audio>
              <p:cMediaNode vol="80000">
                <p:cTn id="22" fill="hold" display="0">
                  <p:stCondLst>
                    <p:cond delay="indefinite"/>
                  </p:stCondLst>
                  <p:endCondLst>
                    <p:cond evt="onStopAudio" delay="0">
                      <p:tgtEl>
                        <p:sldTgt/>
                      </p:tgtEl>
                    </p:cond>
                  </p:endCondLst>
                </p:cTn>
                <p:tgtEl>
                  <p:spTgt spid="8"/>
                </p:tgtEl>
              </p:cMediaNode>
            </p:audio>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6"/>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165100" y="2556566"/>
            <a:ext cx="6096000" cy="3245697"/>
          </a:xfrm>
          <a:prstGeom prst="rect">
            <a:avLst/>
          </a:prstGeom>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a:spAutoFit/>
          </a:bodyPr>
          <a:lstStyle/>
          <a:p>
            <a:pPr algn="ctr">
              <a:lnSpc>
                <a:spcPct val="150000"/>
              </a:lnSpc>
              <a:spcAft>
                <a:spcPts val="800"/>
              </a:spcAft>
            </a:pPr>
            <a:r>
              <a:rPr lang="es-MX" sz="2000"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Momento 8</a:t>
            </a:r>
          </a:p>
          <a:p>
            <a:pPr algn="ctr">
              <a:lnSpc>
                <a:spcPct val="150000"/>
              </a:lnSpc>
              <a:spcAft>
                <a:spcPts val="800"/>
              </a:spcAft>
            </a:pPr>
            <a:r>
              <a:rPr lang="es-MX" sz="2000"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INTEGRACIÓN</a:t>
            </a:r>
          </a:p>
          <a:p>
            <a:pPr algn="just">
              <a:lnSpc>
                <a:spcPct val="150000"/>
              </a:lnSpc>
              <a:spcAft>
                <a:spcPts val="800"/>
              </a:spcAft>
            </a:pPr>
            <a:r>
              <a:rPr lang="es-MX" dirty="0">
                <a:latin typeface="Century Gothic" panose="020B0502020202020204" pitchFamily="34" charset="0"/>
                <a:ea typeface="Calibri" panose="020F0502020204030204" pitchFamily="34" charset="0"/>
                <a:cs typeface="Times New Roman" panose="02020603050405020304" pitchFamily="18" charset="0"/>
              </a:rPr>
              <a:t>Presenten su primer versión de sus </a:t>
            </a:r>
            <a:r>
              <a:rPr lang="es-MX" b="1" dirty="0">
                <a:latin typeface="Century Gothic" panose="020B0502020202020204" pitchFamily="34" charset="0"/>
                <a:ea typeface="Calibri" panose="020F0502020204030204" pitchFamily="34" charset="0"/>
                <a:cs typeface="Times New Roman" panose="02020603050405020304" pitchFamily="18" charset="0"/>
              </a:rPr>
              <a:t>producciones intercambiando</a:t>
            </a:r>
            <a:r>
              <a:rPr lang="es-MX" dirty="0">
                <a:latin typeface="Century Gothic" panose="020B0502020202020204" pitchFamily="34" charset="0"/>
                <a:ea typeface="Calibri" panose="020F0502020204030204" pitchFamily="34" charset="0"/>
                <a:cs typeface="Times New Roman" panose="02020603050405020304" pitchFamily="18" charset="0"/>
              </a:rPr>
              <a:t> con sus compañeros y a partir de planteamientos, hagan sus ajustes necesarios con apoyo de una exposición, explicación, recomendaciones y retroalimentación. </a:t>
            </a:r>
          </a:p>
        </p:txBody>
      </p:sp>
      <p:sp>
        <p:nvSpPr>
          <p:cNvPr id="5" name="Rectángulo 4"/>
          <p:cNvSpPr/>
          <p:nvPr/>
        </p:nvSpPr>
        <p:spPr>
          <a:xfrm>
            <a:off x="6475922" y="649935"/>
            <a:ext cx="5574564" cy="3255956"/>
          </a:xfrm>
          <a:prstGeom prst="rect">
            <a:avLst/>
          </a:prstGeom>
          <a:ln/>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50000"/>
              </a:lnSpc>
              <a:spcAft>
                <a:spcPts val="800"/>
              </a:spcAft>
            </a:pPr>
            <a:r>
              <a:rPr lang="es-MX"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Momento 9</a:t>
            </a:r>
          </a:p>
          <a:p>
            <a:pPr algn="ctr">
              <a:lnSpc>
                <a:spcPct val="150000"/>
              </a:lnSpc>
              <a:spcAft>
                <a:spcPts val="800"/>
              </a:spcAft>
            </a:pPr>
            <a:r>
              <a:rPr lang="es-MX"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DIFUSIÓN</a:t>
            </a:r>
          </a:p>
          <a:p>
            <a:pPr algn="just">
              <a:lnSpc>
                <a:spcPct val="150000"/>
              </a:lnSpc>
              <a:spcAft>
                <a:spcPts val="800"/>
              </a:spcAft>
            </a:pPr>
            <a:r>
              <a:rPr lang="es-MX" dirty="0">
                <a:latin typeface="Century Gothic" panose="020B0502020202020204" pitchFamily="34" charset="0"/>
                <a:ea typeface="Calibri" panose="020F0502020204030204" pitchFamily="34" charset="0"/>
                <a:cs typeface="Times New Roman" panose="02020603050405020304" pitchFamily="18" charset="0"/>
              </a:rPr>
              <a:t>Llegamos al final de la realización del proyecto comunitario.</a:t>
            </a:r>
          </a:p>
          <a:p>
            <a:pPr algn="just">
              <a:lnSpc>
                <a:spcPct val="150000"/>
              </a:lnSpc>
              <a:spcAft>
                <a:spcPts val="800"/>
              </a:spcAft>
            </a:pPr>
            <a:r>
              <a:rPr lang="es-MX" b="1" dirty="0">
                <a:latin typeface="Century Gothic" panose="020B0502020202020204" pitchFamily="34" charset="0"/>
                <a:ea typeface="Calibri" panose="020F0502020204030204" pitchFamily="34" charset="0"/>
                <a:cs typeface="Times New Roman" panose="02020603050405020304" pitchFamily="18" charset="0"/>
              </a:rPr>
              <a:t>Muestren el producto final</a:t>
            </a:r>
            <a:r>
              <a:rPr lang="es-MX" dirty="0">
                <a:latin typeface="Century Gothic" panose="020B0502020202020204" pitchFamily="34" charset="0"/>
                <a:ea typeface="Calibri" panose="020F0502020204030204" pitchFamily="34" charset="0"/>
                <a:cs typeface="Times New Roman" panose="02020603050405020304" pitchFamily="18" charset="0"/>
              </a:rPr>
              <a:t> al aula para dar cuenta de como lo resolvieron, qué hicieron para atender la problemática del proyecto.</a:t>
            </a:r>
          </a:p>
        </p:txBody>
      </p:sp>
      <p:pic>
        <p:nvPicPr>
          <p:cNvPr id="2" name="WhatsApp Audio 2023-02-17 at 10.26.42 AM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9934575" y="409575"/>
            <a:ext cx="609600" cy="609600"/>
          </a:xfrm>
          <a:prstGeom prst="rect">
            <a:avLst/>
          </a:prstGeom>
        </p:spPr>
      </p:pic>
      <p:pic>
        <p:nvPicPr>
          <p:cNvPr id="8" name="WhatsApp Audio 2023-02-17 at 10.26.43 AM (4)">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4533616" y="2780360"/>
            <a:ext cx="609600" cy="609600"/>
          </a:xfrm>
          <a:prstGeom prst="rect">
            <a:avLst/>
          </a:prstGeom>
        </p:spPr>
      </p:pic>
      <p:pic>
        <p:nvPicPr>
          <p:cNvPr id="3" name="Imagen 2"/>
          <p:cNvPicPr>
            <a:picLocks noChangeAspect="1"/>
          </p:cNvPicPr>
          <p:nvPr/>
        </p:nvPicPr>
        <p:blipFill>
          <a:blip r:embed="rId8"/>
          <a:stretch>
            <a:fillRect/>
          </a:stretch>
        </p:blipFill>
        <p:spPr>
          <a:xfrm>
            <a:off x="8343900" y="4146251"/>
            <a:ext cx="2105221" cy="1976934"/>
          </a:xfrm>
          <a:prstGeom prst="rect">
            <a:avLst/>
          </a:prstGeom>
        </p:spPr>
      </p:pic>
      <p:sp>
        <p:nvSpPr>
          <p:cNvPr id="9" name="Rectángulo 8"/>
          <p:cNvSpPr/>
          <p:nvPr/>
        </p:nvSpPr>
        <p:spPr>
          <a:xfrm>
            <a:off x="7796722" y="6123185"/>
            <a:ext cx="4068253" cy="400110"/>
          </a:xfrm>
          <a:prstGeom prst="rect">
            <a:avLst/>
          </a:prstGeom>
        </p:spPr>
        <p:txBody>
          <a:bodyPr wrap="square">
            <a:spAutoFit/>
          </a:bodyPr>
          <a:lstStyle/>
          <a:p>
            <a:r>
              <a:rPr lang="es-MX" sz="1000" dirty="0" err="1"/>
              <a:t>Fuente:https</a:t>
            </a:r>
            <a:r>
              <a:rPr lang="es-MX" sz="1000" dirty="0"/>
              <a:t>://pixabay.com/es/vectors/pixelchen-conferencia-profesor-3976299/</a:t>
            </a:r>
          </a:p>
        </p:txBody>
      </p:sp>
      <p:pic>
        <p:nvPicPr>
          <p:cNvPr id="4098" name="Picture 2" descr="Presentación, Lienzo, Beamer, Powerpoint">
            <a:extLst>
              <a:ext uri="{FF2B5EF4-FFF2-40B4-BE49-F238E27FC236}">
                <a16:creationId xmlns:a16="http://schemas.microsoft.com/office/drawing/2014/main" id="{936A2ABD-EAA0-7B2C-7E89-606B62ED382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95207" y="132501"/>
            <a:ext cx="2263021" cy="2424065"/>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9D3DC98B-3C9F-E7AD-CEB7-9328BE229ECF}"/>
              </a:ext>
            </a:extLst>
          </p:cNvPr>
          <p:cNvSpPr txBox="1"/>
          <p:nvPr/>
        </p:nvSpPr>
        <p:spPr>
          <a:xfrm>
            <a:off x="262533" y="1908581"/>
            <a:ext cx="2263021" cy="369332"/>
          </a:xfrm>
          <a:prstGeom prst="rect">
            <a:avLst/>
          </a:prstGeom>
          <a:noFill/>
        </p:spPr>
        <p:txBody>
          <a:bodyPr wrap="square">
            <a:spAutoFit/>
          </a:bodyPr>
          <a:lstStyle/>
          <a:p>
            <a:r>
              <a:rPr lang="es-MX" sz="900" dirty="0" err="1"/>
              <a:t>Fuente:https</a:t>
            </a:r>
            <a:r>
              <a:rPr lang="es-MX" sz="900" dirty="0"/>
              <a:t>://pixabay.com/es/vectors/presentaci%c3%b3n-lienzo-beamer-98489/</a:t>
            </a:r>
          </a:p>
        </p:txBody>
      </p:sp>
    </p:spTree>
    <p:extLst>
      <p:ext uri="{BB962C8B-B14F-4D97-AF65-F5344CB8AC3E}">
        <p14:creationId xmlns:p14="http://schemas.microsoft.com/office/powerpoint/2010/main" val="23828745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4279" fill="hold"/>
                                        <p:tgtEl>
                                          <p:spTgt spid="2"/>
                                        </p:tgtEl>
                                      </p:cBhvr>
                                    </p:cmd>
                                  </p:childTnLst>
                                </p:cTn>
                              </p:par>
                            </p:childTnLst>
                          </p:cTn>
                        </p:par>
                      </p:childTnLst>
                    </p:cTn>
                  </p:par>
                </p:childTnLst>
              </p:cTn>
              <p:nextCondLst>
                <p:cond evt="onClick" delay="0">
                  <p:tgtEl>
                    <p:spTgt spid="2"/>
                  </p:tgtEl>
                </p:cond>
              </p:nextCondLst>
            </p:seq>
            <p:video>
              <p:cMediaNode vol="80000">
                <p:cTn id="16" fill="hold" display="0">
                  <p:stCondLst>
                    <p:cond delay="indefinite"/>
                  </p:stCondLst>
                  <p:endCondLst>
                    <p:cond evt="onStopAudio" delay="0">
                      <p:tgtEl>
                        <p:sldTgt/>
                      </p:tgtEl>
                    </p:cond>
                  </p:endCondLst>
                </p:cTn>
                <p:tgtEl>
                  <p:spTgt spid="2"/>
                </p:tgtEl>
              </p:cMediaNode>
            </p:video>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9016" fill="hold"/>
                                        <p:tgtEl>
                                          <p:spTgt spid="8"/>
                                        </p:tgtEl>
                                      </p:cBhvr>
                                    </p:cmd>
                                  </p:childTnLst>
                                </p:cTn>
                              </p:par>
                            </p:childTnLst>
                          </p:cTn>
                        </p:par>
                      </p:childTnLst>
                    </p:cTn>
                  </p:par>
                </p:childTnLst>
              </p:cTn>
              <p:nextCondLst>
                <p:cond evt="onClick" delay="0">
                  <p:tgtEl>
                    <p:spTgt spid="8"/>
                  </p:tgtEl>
                </p:cond>
              </p:nextCondLst>
            </p:seq>
            <p:audio>
              <p:cMediaNode vol="80000">
                <p:cTn id="22" fill="hold" display="0">
                  <p:stCondLst>
                    <p:cond delay="indefinite"/>
                  </p:stCondLst>
                  <p:endCondLst>
                    <p:cond evt="onStopAudio" delay="0">
                      <p:tgtEl>
                        <p:sldTgt/>
                      </p:tgtEl>
                    </p:cond>
                  </p:endCondLst>
                </p:cTn>
                <p:tgtEl>
                  <p:spTgt spid="8"/>
                </p:tgtEl>
              </p:cMediaNode>
            </p:audio>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6"/>
          <a:tile tx="0" ty="0" sx="100000" sy="100000" flip="none" algn="tl"/>
        </a:blipFill>
        <a:effectLst/>
      </p:bgPr>
    </p:bg>
    <p:spTree>
      <p:nvGrpSpPr>
        <p:cNvPr id="1" name=""/>
        <p:cNvGrpSpPr/>
        <p:nvPr/>
      </p:nvGrpSpPr>
      <p:grpSpPr>
        <a:xfrm>
          <a:off x="0" y="0"/>
          <a:ext cx="0" cy="0"/>
          <a:chOff x="0" y="0"/>
          <a:chExt cx="0" cy="0"/>
        </a:xfrm>
      </p:grpSpPr>
      <p:sp>
        <p:nvSpPr>
          <p:cNvPr id="5" name="Rectángulo 4"/>
          <p:cNvSpPr/>
          <p:nvPr/>
        </p:nvSpPr>
        <p:spPr>
          <a:xfrm>
            <a:off x="484412" y="627667"/>
            <a:ext cx="6478363" cy="2737865"/>
          </a:xfrm>
          <a:prstGeom prst="rect">
            <a:avLst/>
          </a:prstGeom>
          <a:solidFill>
            <a:schemeClr val="accent4">
              <a:lumMod val="20000"/>
              <a:lumOff val="80000"/>
            </a:schemeClr>
          </a:solidFill>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50000"/>
              </a:lnSpc>
              <a:spcAft>
                <a:spcPts val="800"/>
              </a:spcAft>
            </a:pPr>
            <a:r>
              <a:rPr lang="es-MX"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Momento 10</a:t>
            </a:r>
          </a:p>
          <a:p>
            <a:pPr algn="ctr">
              <a:lnSpc>
                <a:spcPct val="150000"/>
              </a:lnSpc>
              <a:spcAft>
                <a:spcPts val="800"/>
              </a:spcAft>
            </a:pPr>
            <a:r>
              <a:rPr lang="es-MX"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CONSIDERACIONES</a:t>
            </a:r>
          </a:p>
          <a:p>
            <a:pPr algn="just">
              <a:lnSpc>
                <a:spcPct val="150000"/>
              </a:lnSpc>
              <a:spcAft>
                <a:spcPts val="800"/>
              </a:spcAft>
            </a:pPr>
            <a:r>
              <a:rPr lang="es-MX" dirty="0">
                <a:latin typeface="Century Gothic" panose="020B0502020202020204" pitchFamily="34" charset="0"/>
                <a:ea typeface="Calibri" panose="020F0502020204030204" pitchFamily="34" charset="0"/>
                <a:cs typeface="Times New Roman" panose="02020603050405020304" pitchFamily="18" charset="0"/>
              </a:rPr>
              <a:t>Tendrán que llevar un seguimiento y retroalimentarlo a partir de la formulación de planteamientos, es necesario recibir opiniones sobre cómo impactó el producto en tu salón, en tu escuela y en tu comunidad.</a:t>
            </a:r>
          </a:p>
        </p:txBody>
      </p:sp>
      <p:sp>
        <p:nvSpPr>
          <p:cNvPr id="6" name="Rectángulo 5"/>
          <p:cNvSpPr/>
          <p:nvPr/>
        </p:nvSpPr>
        <p:spPr>
          <a:xfrm>
            <a:off x="5959475" y="4083903"/>
            <a:ext cx="6096000" cy="2322367"/>
          </a:xfrm>
          <a:prstGeom prst="rect">
            <a:avLst/>
          </a:prstGeom>
          <a:solidFill>
            <a:schemeClr val="accent4">
              <a:lumMod val="20000"/>
              <a:lumOff val="80000"/>
            </a:schemeClr>
          </a:solidFill>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a:spAutoFit/>
          </a:bodyPr>
          <a:lstStyle/>
          <a:p>
            <a:pPr algn="ctr">
              <a:lnSpc>
                <a:spcPct val="150000"/>
              </a:lnSpc>
              <a:spcAft>
                <a:spcPts val="800"/>
              </a:spcAft>
            </a:pPr>
            <a:r>
              <a:rPr lang="es-MX"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Momento 11</a:t>
            </a:r>
          </a:p>
          <a:p>
            <a:pPr algn="ctr">
              <a:lnSpc>
                <a:spcPct val="150000"/>
              </a:lnSpc>
              <a:spcAft>
                <a:spcPts val="800"/>
              </a:spcAft>
            </a:pPr>
            <a:r>
              <a:rPr lang="es-MX"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AVANCES</a:t>
            </a:r>
          </a:p>
          <a:p>
            <a:pPr algn="just">
              <a:lnSpc>
                <a:spcPct val="150000"/>
              </a:lnSpc>
              <a:spcAft>
                <a:spcPts val="800"/>
              </a:spcAft>
            </a:pPr>
            <a:r>
              <a:rPr lang="es-MX" dirty="0">
                <a:latin typeface="Century Gothic" panose="020B0502020202020204" pitchFamily="34" charset="0"/>
                <a:ea typeface="Calibri" panose="020F0502020204030204" pitchFamily="34" charset="0"/>
                <a:cs typeface="Times New Roman" panose="02020603050405020304" pitchFamily="18" charset="0"/>
              </a:rPr>
              <a:t> Analicen la retroalimentación recibida que les ayudará a mejorar los procesos en los proyectos futuros que realicen.</a:t>
            </a:r>
          </a:p>
        </p:txBody>
      </p:sp>
      <p:pic>
        <p:nvPicPr>
          <p:cNvPr id="7" name="Imagen 6"/>
          <p:cNvPicPr>
            <a:picLocks noChangeAspect="1"/>
          </p:cNvPicPr>
          <p:nvPr/>
        </p:nvPicPr>
        <p:blipFill>
          <a:blip r:embed="rId7"/>
          <a:stretch>
            <a:fillRect/>
          </a:stretch>
        </p:blipFill>
        <p:spPr>
          <a:xfrm>
            <a:off x="1304924" y="3822699"/>
            <a:ext cx="2430258" cy="2466531"/>
          </a:xfrm>
          <a:prstGeom prst="rect">
            <a:avLst/>
          </a:prstGeom>
        </p:spPr>
      </p:pic>
      <p:pic>
        <p:nvPicPr>
          <p:cNvPr id="8" name="Imagen 7"/>
          <p:cNvPicPr>
            <a:picLocks noChangeAspect="1"/>
          </p:cNvPicPr>
          <p:nvPr/>
        </p:nvPicPr>
        <p:blipFill>
          <a:blip r:embed="rId8"/>
          <a:stretch>
            <a:fillRect/>
          </a:stretch>
        </p:blipFill>
        <p:spPr>
          <a:xfrm>
            <a:off x="7893957" y="1827768"/>
            <a:ext cx="3804557" cy="1902279"/>
          </a:xfrm>
          <a:prstGeom prst="rect">
            <a:avLst/>
          </a:prstGeom>
        </p:spPr>
      </p:pic>
      <p:pic>
        <p:nvPicPr>
          <p:cNvPr id="2" name="WhatsApp Audio 2023-02-17 at 10.26.43 AM (3)">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0101035" y="4283075"/>
            <a:ext cx="609600" cy="609600"/>
          </a:xfrm>
          <a:prstGeom prst="rect">
            <a:avLst/>
          </a:prstGeom>
        </p:spPr>
      </p:pic>
      <p:pic>
        <p:nvPicPr>
          <p:cNvPr id="3" name="WhatsApp Audio 2023-02-17 at 10.26.42 AM (4)">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5349875" y="815975"/>
            <a:ext cx="609600" cy="609600"/>
          </a:xfrm>
          <a:prstGeom prst="rect">
            <a:avLst/>
          </a:prstGeom>
        </p:spPr>
      </p:pic>
      <p:sp>
        <p:nvSpPr>
          <p:cNvPr id="4" name="Rectángulo 3"/>
          <p:cNvSpPr/>
          <p:nvPr/>
        </p:nvSpPr>
        <p:spPr>
          <a:xfrm>
            <a:off x="293912" y="6406270"/>
            <a:ext cx="5475063" cy="246221"/>
          </a:xfrm>
          <a:prstGeom prst="rect">
            <a:avLst/>
          </a:prstGeom>
        </p:spPr>
        <p:txBody>
          <a:bodyPr wrap="square">
            <a:spAutoFit/>
          </a:bodyPr>
          <a:lstStyle/>
          <a:p>
            <a:r>
              <a:rPr lang="es-MX" sz="1000" dirty="0"/>
              <a:t>Fuente: https://pixabay.com/es/vectors/pixel-pixelchen-pedagog%c3%ada-discusi%c3%b3n-3699345/</a:t>
            </a:r>
          </a:p>
        </p:txBody>
      </p:sp>
      <p:sp>
        <p:nvSpPr>
          <p:cNvPr id="10" name="CuadroTexto 9">
            <a:extLst>
              <a:ext uri="{FF2B5EF4-FFF2-40B4-BE49-F238E27FC236}">
                <a16:creationId xmlns:a16="http://schemas.microsoft.com/office/drawing/2014/main" id="{37BE2C35-2688-9BD3-1A2F-41A54B3E360D}"/>
              </a:ext>
            </a:extLst>
          </p:cNvPr>
          <p:cNvSpPr txBox="1"/>
          <p:nvPr/>
        </p:nvSpPr>
        <p:spPr>
          <a:xfrm>
            <a:off x="7610623" y="3537643"/>
            <a:ext cx="4444852" cy="230832"/>
          </a:xfrm>
          <a:prstGeom prst="rect">
            <a:avLst/>
          </a:prstGeom>
          <a:noFill/>
        </p:spPr>
        <p:txBody>
          <a:bodyPr wrap="square">
            <a:spAutoFit/>
          </a:bodyPr>
          <a:lstStyle/>
          <a:p>
            <a:r>
              <a:rPr lang="es-MX" sz="900" dirty="0"/>
              <a:t>Fuente: https://pixabay.com/es/vectors/pixelchen-pixel-aula-pedagog%c3%ada-3702062/</a:t>
            </a:r>
          </a:p>
        </p:txBody>
      </p:sp>
    </p:spTree>
    <p:extLst>
      <p:ext uri="{BB962C8B-B14F-4D97-AF65-F5344CB8AC3E}">
        <p14:creationId xmlns:p14="http://schemas.microsoft.com/office/powerpoint/2010/main" val="72244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0309" fill="hold"/>
                                        <p:tgtEl>
                                          <p:spTgt spid="2"/>
                                        </p:tgtEl>
                                      </p:cBhvr>
                                    </p:cmd>
                                  </p:childTnLst>
                                </p:cTn>
                              </p:par>
                            </p:childTnLst>
                          </p:cTn>
                        </p:par>
                      </p:childTnLst>
                    </p:cTn>
                  </p:par>
                </p:childTnLst>
              </p:cTn>
              <p:nextCondLst>
                <p:cond evt="onClick" delay="0">
                  <p:tgtEl>
                    <p:spTgt spid="2"/>
                  </p:tgtEl>
                </p:cond>
              </p:nextCondLst>
            </p:seq>
            <p:video>
              <p:cMediaNode vol="80000">
                <p:cTn id="16" fill="hold" display="0">
                  <p:stCondLst>
                    <p:cond delay="indefinite"/>
                  </p:stCondLst>
                  <p:endCondLst>
                    <p:cond evt="onStopAudio" delay="0">
                      <p:tgtEl>
                        <p:sldTgt/>
                      </p:tgtEl>
                    </p:cond>
                  </p:endCondLst>
                </p:cTn>
                <p:tgtEl>
                  <p:spTgt spid="2"/>
                </p:tgtEl>
              </p:cMediaNode>
            </p:video>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6903" fill="hold"/>
                                        <p:tgtEl>
                                          <p:spTgt spid="3"/>
                                        </p:tgtEl>
                                      </p:cBhvr>
                                    </p:cmd>
                                  </p:childTnLst>
                                </p:cTn>
                              </p:par>
                            </p:childTnLst>
                          </p:cTn>
                        </p:par>
                      </p:childTnLst>
                    </p:cTn>
                  </p:par>
                </p:childTnLst>
              </p:cTn>
              <p:nextCondLst>
                <p:cond evt="onClick" delay="0">
                  <p:tgtEl>
                    <p:spTgt spid="3"/>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t>Conclusiones</a:t>
            </a:r>
          </a:p>
        </p:txBody>
      </p:sp>
      <p:sp>
        <p:nvSpPr>
          <p:cNvPr id="3" name="Marcador de contenido 2"/>
          <p:cNvSpPr>
            <a:spLocks noGrp="1"/>
          </p:cNvSpPr>
          <p:nvPr>
            <p:ph idx="1"/>
          </p:nvPr>
        </p:nvSpPr>
        <p:spPr/>
        <p:txBody>
          <a:bodyPr>
            <a:normAutofit fontScale="85000" lnSpcReduction="10000"/>
          </a:bodyPr>
          <a:lstStyle/>
          <a:p>
            <a:pPr marL="0" indent="0" algn="just">
              <a:lnSpc>
                <a:spcPct val="150000"/>
              </a:lnSpc>
              <a:buNone/>
            </a:pPr>
            <a:r>
              <a:rPr lang="es-MX" dirty="0">
                <a:latin typeface="Century Gothic" panose="020B0502020202020204" pitchFamily="34" charset="0"/>
              </a:rPr>
              <a:t>El trabajo en comunidad de aprendizaje es relevante para alcanzar el objetivo planteado, porque todos aprenden de todos, les permite reflexionar sobre la diversidad de pensamiento para lograr la mejora de su comunidad, creando espacios para fortalecer la toma de decisiones de manera individual o colectivamente, permitiendo desarrollar habilidades para comprender textos, del desarrollo del pensamiento creativo, el desarrollo de la inteligencia emocional, el autoconocimiento y del lenguaje.</a:t>
            </a:r>
          </a:p>
          <a:p>
            <a:pPr marL="0" indent="0" algn="just">
              <a:buNone/>
            </a:pPr>
            <a:endParaRPr lang="es-MX" dirty="0"/>
          </a:p>
        </p:txBody>
      </p:sp>
    </p:spTree>
    <p:extLst>
      <p:ext uri="{BB962C8B-B14F-4D97-AF65-F5344CB8AC3E}">
        <p14:creationId xmlns:p14="http://schemas.microsoft.com/office/powerpoint/2010/main" val="183343158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Referencias</a:t>
            </a:r>
          </a:p>
        </p:txBody>
      </p:sp>
      <p:sp>
        <p:nvSpPr>
          <p:cNvPr id="3" name="Marcador de contenido 2"/>
          <p:cNvSpPr>
            <a:spLocks noGrp="1"/>
          </p:cNvSpPr>
          <p:nvPr>
            <p:ph idx="1"/>
          </p:nvPr>
        </p:nvSpPr>
        <p:spPr/>
        <p:txBody>
          <a:bodyPr>
            <a:normAutofit/>
          </a:bodyPr>
          <a:lstStyle/>
          <a:p>
            <a:r>
              <a:rPr lang="es-MX" sz="2400" dirty="0"/>
              <a:t>SEP (2022) Avance del contenido para el libro del DOCENTE. Recuperado de</a:t>
            </a:r>
          </a:p>
          <a:p>
            <a:pPr marL="0" indent="0">
              <a:buNone/>
            </a:pPr>
            <a:r>
              <a:rPr lang="es-MX" sz="2400" dirty="0">
                <a:hlinkClick r:id="rId2"/>
              </a:rPr>
              <a:t>https://drive.google.com/file/d/1qYYSAiYZN2hMQ566XGedPHwxoHUFTMgP/view</a:t>
            </a:r>
            <a:endParaRPr lang="es-MX" sz="2400" dirty="0"/>
          </a:p>
          <a:p>
            <a:r>
              <a:rPr lang="es-MX" sz="2400" dirty="0"/>
              <a:t>Plan y Programas de Estudio de educación preescolar, primaria y secundaria.</a:t>
            </a:r>
          </a:p>
          <a:p>
            <a:pPr marL="0" indent="0">
              <a:buNone/>
            </a:pPr>
            <a:r>
              <a:rPr lang="es-MX" sz="2400" dirty="0"/>
              <a:t>Recuperado de</a:t>
            </a:r>
          </a:p>
          <a:p>
            <a:pPr marL="0" indent="0">
              <a:buNone/>
            </a:pPr>
            <a:r>
              <a:rPr lang="es-MX" sz="2400" dirty="0">
                <a:hlinkClick r:id="rId3"/>
              </a:rPr>
              <a:t>https://educacionbasica.sep.gob.mx/wp-content/uploads/2022/12/Plan-de-Estudios-para-la-Educacion-Preescolar-Primaria-y-Secundaria.pdf</a:t>
            </a:r>
            <a:endParaRPr lang="es-MX" sz="2400" dirty="0"/>
          </a:p>
          <a:p>
            <a:pPr marL="0" indent="0">
              <a:buNone/>
            </a:pPr>
            <a:r>
              <a:rPr lang="es-MX" sz="2400" dirty="0"/>
              <a:t>Marco curricular y Plan de estudios 2022 de la Educación Básica Mexicana. Dirección General de Desarrollo Curricular. pp.81-88 </a:t>
            </a:r>
          </a:p>
          <a:p>
            <a:pPr marL="0" indent="0">
              <a:buNone/>
            </a:pPr>
            <a:endParaRPr lang="es-MX" sz="2400" dirty="0"/>
          </a:p>
          <a:p>
            <a:pPr marL="0" indent="0">
              <a:buNone/>
            </a:pPr>
            <a:endParaRPr lang="es-MX" sz="2400" dirty="0"/>
          </a:p>
        </p:txBody>
      </p:sp>
    </p:spTree>
    <p:extLst>
      <p:ext uri="{BB962C8B-B14F-4D97-AF65-F5344CB8AC3E}">
        <p14:creationId xmlns:p14="http://schemas.microsoft.com/office/powerpoint/2010/main" val="206482760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t>INTRODUCCIÓN</a:t>
            </a:r>
            <a:br>
              <a:rPr lang="es-MX" b="1" dirty="0"/>
            </a:br>
            <a:endParaRPr lang="es-MX" b="1" dirty="0"/>
          </a:p>
        </p:txBody>
      </p:sp>
      <p:sp>
        <p:nvSpPr>
          <p:cNvPr id="3" name="Marcador de contenido 2"/>
          <p:cNvSpPr>
            <a:spLocks noGrp="1"/>
          </p:cNvSpPr>
          <p:nvPr>
            <p:ph idx="1"/>
          </p:nvPr>
        </p:nvSpPr>
        <p:spPr/>
        <p:txBody>
          <a:bodyPr>
            <a:normAutofit lnSpcReduction="10000"/>
          </a:bodyPr>
          <a:lstStyle/>
          <a:p>
            <a:pPr marL="0" indent="0" algn="just">
              <a:lnSpc>
                <a:spcPct val="150000"/>
              </a:lnSpc>
              <a:buNone/>
            </a:pPr>
            <a:r>
              <a:rPr lang="es-MX" dirty="0">
                <a:latin typeface="Century Gothic" panose="020B0502020202020204" pitchFamily="34" charset="0"/>
              </a:rPr>
              <a:t>El presente trabajo tiene como finalidad, informar y orientar a los alumnos sobre la estructura de un proyecto comunitario en la comunidad estudiantil, así como la intervención de profesores, directivos, padres de familia y autoridades locales y el impacto a soluciones a diversos problemas que enfrentan desde el aula, escuela y/o comunidad. </a:t>
            </a:r>
          </a:p>
        </p:txBody>
      </p:sp>
    </p:spTree>
    <p:extLst>
      <p:ext uri="{BB962C8B-B14F-4D97-AF65-F5344CB8AC3E}">
        <p14:creationId xmlns:p14="http://schemas.microsoft.com/office/powerpoint/2010/main" val="133035723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t>OBJETIVO</a:t>
            </a:r>
          </a:p>
        </p:txBody>
      </p:sp>
      <p:sp>
        <p:nvSpPr>
          <p:cNvPr id="3" name="Marcador de contenido 2"/>
          <p:cNvSpPr>
            <a:spLocks noGrp="1"/>
          </p:cNvSpPr>
          <p:nvPr>
            <p:ph idx="1"/>
          </p:nvPr>
        </p:nvSpPr>
        <p:spPr/>
        <p:txBody>
          <a:bodyPr>
            <a:normAutofit lnSpcReduction="10000"/>
          </a:bodyPr>
          <a:lstStyle/>
          <a:p>
            <a:pPr marL="0" indent="0" algn="just">
              <a:buNone/>
            </a:pPr>
            <a:endParaRPr lang="es-MX" dirty="0">
              <a:latin typeface="Century Gothic" panose="020B0502020202020204" pitchFamily="34" charset="0"/>
            </a:endParaRPr>
          </a:p>
          <a:p>
            <a:pPr marL="0" indent="0" algn="just">
              <a:lnSpc>
                <a:spcPct val="150000"/>
              </a:lnSpc>
              <a:buNone/>
            </a:pPr>
            <a:r>
              <a:rPr lang="es-MX" dirty="0">
                <a:latin typeface="Century Gothic" panose="020B0502020202020204" pitchFamily="34" charset="0"/>
              </a:rPr>
              <a:t>Contribuir en la comunidad, a un mejoramiento continuo  sobre las condiciones de vida, respondiendo a una problemática a partir de propuestas de transformación de la realidad social,  ofreciendo soluciones por medio de  metodologías innovadoras y actividades eficaces encaminadas a la solución del problema existente.</a:t>
            </a:r>
          </a:p>
          <a:p>
            <a:pPr marL="0" indent="0" algn="just">
              <a:lnSpc>
                <a:spcPct val="150000"/>
              </a:lnSpc>
              <a:buNone/>
            </a:pPr>
            <a:endParaRPr lang="es-MX" dirty="0">
              <a:latin typeface="Century Gothic" panose="020B0502020202020204" pitchFamily="34" charset="0"/>
            </a:endParaRPr>
          </a:p>
        </p:txBody>
      </p:sp>
    </p:spTree>
    <p:extLst>
      <p:ext uri="{BB962C8B-B14F-4D97-AF65-F5344CB8AC3E}">
        <p14:creationId xmlns:p14="http://schemas.microsoft.com/office/powerpoint/2010/main" val="311081648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558511" y="173717"/>
            <a:ext cx="8469086" cy="1325563"/>
          </a:xfrm>
        </p:spPr>
        <p:txBody>
          <a:bodyPr/>
          <a:lstStyle/>
          <a:p>
            <a:pPr algn="ctr"/>
            <a:r>
              <a:rPr lang="es-MX" dirty="0">
                <a:solidFill>
                  <a:srgbClr val="0070C0"/>
                </a:solidFill>
                <a:latin typeface="Comic Sans MS" panose="030F0702030302020204" pitchFamily="66" charset="0"/>
              </a:rPr>
              <a:t>¿Qué debes conocer para hacer tu proyecto comunitario?</a:t>
            </a:r>
          </a:p>
        </p:txBody>
      </p:sp>
      <p:sp>
        <p:nvSpPr>
          <p:cNvPr id="3" name="Marcador de contenido 2"/>
          <p:cNvSpPr>
            <a:spLocks noGrp="1"/>
          </p:cNvSpPr>
          <p:nvPr>
            <p:ph idx="1"/>
          </p:nvPr>
        </p:nvSpPr>
        <p:spPr>
          <a:xfrm>
            <a:off x="7190015" y="4838624"/>
            <a:ext cx="4161063" cy="1135329"/>
          </a:xfrm>
        </p:spPr>
        <p:txBody>
          <a:bodyPr>
            <a:noAutofit/>
          </a:bodyPr>
          <a:lstStyle/>
          <a:p>
            <a:pPr marL="0" indent="0" algn="ctr">
              <a:lnSpc>
                <a:spcPct val="150000"/>
              </a:lnSpc>
              <a:buNone/>
            </a:pPr>
            <a:r>
              <a:rPr lang="es-MX" sz="2000" dirty="0">
                <a:latin typeface="Century Gothic" panose="020B0502020202020204" pitchFamily="34" charset="0"/>
              </a:rPr>
              <a:t>Construye alternativas de solución mediante el trabajo colaborativo.</a:t>
            </a:r>
          </a:p>
        </p:txBody>
      </p:sp>
      <p:sp>
        <p:nvSpPr>
          <p:cNvPr id="5" name="CuadroTexto 4"/>
          <p:cNvSpPr txBox="1"/>
          <p:nvPr/>
        </p:nvSpPr>
        <p:spPr>
          <a:xfrm>
            <a:off x="1311729" y="4857712"/>
            <a:ext cx="4354284" cy="1938992"/>
          </a:xfrm>
          <a:prstGeom prst="rect">
            <a:avLst/>
          </a:prstGeom>
          <a:noFill/>
        </p:spPr>
        <p:txBody>
          <a:bodyPr wrap="square" rtlCol="0">
            <a:spAutoFit/>
          </a:bodyPr>
          <a:lstStyle/>
          <a:p>
            <a:pPr algn="ctr">
              <a:lnSpc>
                <a:spcPct val="150000"/>
              </a:lnSpc>
            </a:pPr>
            <a:r>
              <a:rPr lang="es-MX" sz="2000" dirty="0">
                <a:latin typeface="Century Gothic" panose="020B0502020202020204" pitchFamily="34" charset="0"/>
              </a:rPr>
              <a:t>Explora tu entorno para que identifiques las diversas situaciones o problemáticas que se viven.</a:t>
            </a:r>
          </a:p>
        </p:txBody>
      </p:sp>
      <p:pic>
        <p:nvPicPr>
          <p:cNvPr id="7" name="Imagen 6"/>
          <p:cNvPicPr>
            <a:picLocks noChangeAspect="1"/>
          </p:cNvPicPr>
          <p:nvPr/>
        </p:nvPicPr>
        <p:blipFill>
          <a:blip r:embed="rId6">
            <a:clrChange>
              <a:clrFrom>
                <a:srgbClr val="FFFFFF"/>
              </a:clrFrom>
              <a:clrTo>
                <a:srgbClr val="FFFFFF">
                  <a:alpha val="0"/>
                </a:srgbClr>
              </a:clrTo>
            </a:clrChange>
          </a:blip>
          <a:stretch>
            <a:fillRect/>
          </a:stretch>
        </p:blipFill>
        <p:spPr>
          <a:xfrm>
            <a:off x="0" y="204750"/>
            <a:ext cx="1485938" cy="1485938"/>
          </a:xfrm>
          <a:prstGeom prst="rect">
            <a:avLst/>
          </a:prstGeom>
        </p:spPr>
      </p:pic>
      <p:sp>
        <p:nvSpPr>
          <p:cNvPr id="10" name="Proceso alternativo 9"/>
          <p:cNvSpPr/>
          <p:nvPr/>
        </p:nvSpPr>
        <p:spPr>
          <a:xfrm>
            <a:off x="228600" y="2073729"/>
            <a:ext cx="734786" cy="653142"/>
          </a:xfrm>
          <a:prstGeom prst="flowChartAlternateProcess">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s-MX" sz="3600" b="1" dirty="0">
                <a:solidFill>
                  <a:srgbClr val="00B050"/>
                </a:solidFill>
              </a:rPr>
              <a:t>1</a:t>
            </a:r>
            <a:endParaRPr lang="es-MX" b="1" dirty="0">
              <a:solidFill>
                <a:srgbClr val="00B050"/>
              </a:solidFill>
            </a:endParaRPr>
          </a:p>
        </p:txBody>
      </p:sp>
      <p:sp>
        <p:nvSpPr>
          <p:cNvPr id="11" name="Proceso alternativo 10"/>
          <p:cNvSpPr/>
          <p:nvPr/>
        </p:nvSpPr>
        <p:spPr>
          <a:xfrm>
            <a:off x="6909706" y="2098450"/>
            <a:ext cx="734786" cy="653142"/>
          </a:xfrm>
          <a:prstGeom prst="flowChartAlternateProcess">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s-MX" sz="3600" b="1" dirty="0">
                <a:solidFill>
                  <a:srgbClr val="00B050"/>
                </a:solidFill>
              </a:rPr>
              <a:t>2</a:t>
            </a:r>
            <a:endParaRPr lang="es-MX" b="1" dirty="0">
              <a:solidFill>
                <a:srgbClr val="00B050"/>
              </a:solidFill>
            </a:endParaRPr>
          </a:p>
        </p:txBody>
      </p:sp>
      <p:pic>
        <p:nvPicPr>
          <p:cNvPr id="14" name="WhatsApp Audio 2023-02-17 at 10.26.40 AM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7034892" y="4189621"/>
            <a:ext cx="609600" cy="609600"/>
          </a:xfrm>
          <a:prstGeom prst="rect">
            <a:avLst/>
          </a:prstGeom>
        </p:spPr>
      </p:pic>
      <p:pic>
        <p:nvPicPr>
          <p:cNvPr id="15" name="WhatsApp Audio 2023-02-17 at 10.26.40 AM">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683098" y="4682899"/>
            <a:ext cx="609600" cy="609600"/>
          </a:xfrm>
          <a:prstGeom prst="rect">
            <a:avLst/>
          </a:prstGeom>
        </p:spPr>
      </p:pic>
      <p:pic>
        <p:nvPicPr>
          <p:cNvPr id="2050" name="Picture 2" descr="Preguntas, Hombre, Cabeza, Éxit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85433" y="1665051"/>
            <a:ext cx="2358799" cy="2358799"/>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8201533" y="4063253"/>
            <a:ext cx="2819400" cy="369332"/>
          </a:xfrm>
          <a:prstGeom prst="rect">
            <a:avLst/>
          </a:prstGeom>
        </p:spPr>
        <p:txBody>
          <a:bodyPr wrap="square">
            <a:spAutoFit/>
          </a:bodyPr>
          <a:lstStyle/>
          <a:p>
            <a:r>
              <a:rPr lang="es-MX" sz="900" dirty="0" err="1"/>
              <a:t>Fuente:https</a:t>
            </a:r>
            <a:r>
              <a:rPr lang="es-MX" sz="900" dirty="0"/>
              <a:t>://pixabay.com/es/vectors/preguntas-hombre-cabeza-%c3%a9xito-2519654/</a:t>
            </a:r>
          </a:p>
        </p:txBody>
      </p:sp>
      <p:pic>
        <p:nvPicPr>
          <p:cNvPr id="9" name="Imagen 8"/>
          <p:cNvPicPr>
            <a:picLocks noChangeAspect="1"/>
          </p:cNvPicPr>
          <p:nvPr/>
        </p:nvPicPr>
        <p:blipFill>
          <a:blip r:embed="rId9"/>
          <a:stretch>
            <a:fillRect/>
          </a:stretch>
        </p:blipFill>
        <p:spPr>
          <a:xfrm>
            <a:off x="1292698" y="1955053"/>
            <a:ext cx="3777323" cy="2124744"/>
          </a:xfrm>
          <a:prstGeom prst="rect">
            <a:avLst/>
          </a:prstGeom>
        </p:spPr>
      </p:pic>
      <p:sp>
        <p:nvSpPr>
          <p:cNvPr id="12" name="Rectángulo 11"/>
          <p:cNvSpPr/>
          <p:nvPr/>
        </p:nvSpPr>
        <p:spPr>
          <a:xfrm>
            <a:off x="2025669" y="4099422"/>
            <a:ext cx="2520931" cy="369332"/>
          </a:xfrm>
          <a:prstGeom prst="rect">
            <a:avLst/>
          </a:prstGeom>
        </p:spPr>
        <p:txBody>
          <a:bodyPr wrap="square">
            <a:spAutoFit/>
          </a:bodyPr>
          <a:lstStyle/>
          <a:p>
            <a:r>
              <a:rPr lang="es-MX" sz="900" dirty="0"/>
              <a:t>Fuente: https://pixabay.com/es/vectors/kawaii-caricatura-sol-naturaleza-1546834/</a:t>
            </a:r>
          </a:p>
        </p:txBody>
      </p:sp>
    </p:spTree>
    <p:extLst>
      <p:ext uri="{BB962C8B-B14F-4D97-AF65-F5344CB8AC3E}">
        <p14:creationId xmlns:p14="http://schemas.microsoft.com/office/powerpoint/2010/main" val="11243599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6362" fill="hold"/>
                                        <p:tgtEl>
                                          <p:spTgt spid="14"/>
                                        </p:tgtEl>
                                      </p:cBhvr>
                                    </p:cmd>
                                  </p:childTnLst>
                                </p:cTn>
                              </p:par>
                            </p:childTnLst>
                          </p:cTn>
                        </p:par>
                      </p:childTnLst>
                    </p:cTn>
                  </p:par>
                </p:childTnLst>
              </p:cTn>
              <p:nextCondLst>
                <p:cond evt="onClick" delay="0">
                  <p:tgtEl>
                    <p:spTgt spid="14"/>
                  </p:tgtEl>
                </p:cond>
              </p:nextCondLst>
            </p:seq>
            <p:video>
              <p:cMediaNode vol="80000">
                <p:cTn id="16" fill="hold" display="0">
                  <p:stCondLst>
                    <p:cond delay="indefinite"/>
                  </p:stCondLst>
                  <p:endCondLst>
                    <p:cond evt="onStopAudio" delay="0">
                      <p:tgtEl>
                        <p:sldTgt/>
                      </p:tgtEl>
                    </p:cond>
                  </p:endCondLst>
                </p:cTn>
                <p:tgtEl>
                  <p:spTgt spid="14"/>
                </p:tgtEl>
              </p:cMediaNode>
            </p:video>
            <p:video>
              <p:cMediaNode vol="80000">
                <p:cTn id="17" fill="hold" display="0">
                  <p:stCondLst>
                    <p:cond delay="indefinite"/>
                  </p:stCondLst>
                  <p:endCondLst>
                    <p:cond evt="onStopAudio" delay="0">
                      <p:tgtEl>
                        <p:sldTgt/>
                      </p:tgtEl>
                    </p:cond>
                  </p:endCondLst>
                </p:cTn>
                <p:tgtEl>
                  <p:spTgt spid="15"/>
                </p:tgtEl>
              </p:cMediaNode>
            </p:video>
          </p:childTnLst>
        </p:cTn>
      </p:par>
    </p:tnLst>
    <p:bldLst>
      <p:bldP spid="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15004" y="4400777"/>
            <a:ext cx="4137933" cy="1657349"/>
          </a:xfrm>
        </p:spPr>
        <p:txBody>
          <a:bodyPr>
            <a:noAutofit/>
          </a:bodyPr>
          <a:lstStyle/>
          <a:p>
            <a:pPr algn="ctr">
              <a:lnSpc>
                <a:spcPct val="150000"/>
              </a:lnSpc>
            </a:pPr>
            <a:br>
              <a:rPr lang="es-MX" sz="2000" dirty="0">
                <a:latin typeface="Century Gothic" panose="020B0502020202020204" pitchFamily="34" charset="0"/>
              </a:rPr>
            </a:br>
            <a:r>
              <a:rPr lang="es-MX" sz="2000" dirty="0">
                <a:latin typeface="Century Gothic" panose="020B0502020202020204" pitchFamily="34" charset="0"/>
              </a:rPr>
              <a:t>Experimenta.</a:t>
            </a:r>
            <a:br>
              <a:rPr lang="es-MX" sz="2000" dirty="0">
                <a:latin typeface="Century Gothic" panose="020B0502020202020204" pitchFamily="34" charset="0"/>
              </a:rPr>
            </a:br>
            <a:r>
              <a:rPr lang="es-MX" sz="2000" dirty="0">
                <a:latin typeface="Century Gothic" panose="020B0502020202020204" pitchFamily="34" charset="0"/>
              </a:rPr>
              <a:t>Utiliza tu imaginación para dar solución a los problemas de tu entorno.</a:t>
            </a:r>
            <a:br>
              <a:rPr lang="es-MX" sz="2000" dirty="0">
                <a:latin typeface="Century Gothic" panose="020B0502020202020204" pitchFamily="34" charset="0"/>
              </a:rPr>
            </a:br>
            <a:endParaRPr lang="es-MX" sz="2000" dirty="0">
              <a:latin typeface="Century Gothic" panose="020B0502020202020204" pitchFamily="34" charset="0"/>
            </a:endParaRPr>
          </a:p>
        </p:txBody>
      </p:sp>
      <p:sp>
        <p:nvSpPr>
          <p:cNvPr id="3" name="Marcador de contenido 2"/>
          <p:cNvSpPr>
            <a:spLocks noGrp="1"/>
          </p:cNvSpPr>
          <p:nvPr>
            <p:ph idx="1"/>
          </p:nvPr>
        </p:nvSpPr>
        <p:spPr>
          <a:xfrm>
            <a:off x="4241800" y="4961629"/>
            <a:ext cx="7940325" cy="1097190"/>
          </a:xfrm>
        </p:spPr>
        <p:txBody>
          <a:bodyPr>
            <a:noAutofit/>
          </a:bodyPr>
          <a:lstStyle/>
          <a:p>
            <a:pPr marL="0" indent="0" algn="ctr">
              <a:lnSpc>
                <a:spcPct val="150000"/>
              </a:lnSpc>
              <a:buNone/>
            </a:pPr>
            <a:r>
              <a:rPr lang="es-MX" sz="2000" dirty="0"/>
              <a:t> </a:t>
            </a:r>
            <a:r>
              <a:rPr lang="es-MX" sz="2000" dirty="0">
                <a:latin typeface="Century Gothic" panose="020B0502020202020204" pitchFamily="34" charset="0"/>
              </a:rPr>
              <a:t>Busca diferentes soluciones a los problemas</a:t>
            </a:r>
          </a:p>
          <a:p>
            <a:pPr marL="0" indent="0" algn="ctr">
              <a:lnSpc>
                <a:spcPct val="150000"/>
              </a:lnSpc>
              <a:buNone/>
            </a:pPr>
            <a:r>
              <a:rPr lang="es-MX" sz="2000" dirty="0">
                <a:latin typeface="Century Gothic" panose="020B0502020202020204" pitchFamily="34" charset="0"/>
              </a:rPr>
              <a:t>y situaciones, a partir de lo que te interesa, lo que necesitas, experimenta diferentes emociones y sensaciones.</a:t>
            </a:r>
          </a:p>
        </p:txBody>
      </p:sp>
      <p:sp>
        <p:nvSpPr>
          <p:cNvPr id="5" name="Título 1"/>
          <p:cNvSpPr txBox="1">
            <a:spLocks/>
          </p:cNvSpPr>
          <p:nvPr/>
        </p:nvSpPr>
        <p:spPr>
          <a:xfrm>
            <a:off x="3576636" y="968376"/>
            <a:ext cx="3665764" cy="16573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s-MX" sz="2800" dirty="0"/>
            </a:br>
            <a:br>
              <a:rPr lang="es-MX" sz="2800" dirty="0"/>
            </a:br>
            <a:endParaRPr lang="es-MX" sz="2800" dirty="0"/>
          </a:p>
        </p:txBody>
      </p:sp>
      <p:sp>
        <p:nvSpPr>
          <p:cNvPr id="6" name="Rectángulo 5"/>
          <p:cNvSpPr/>
          <p:nvPr/>
        </p:nvSpPr>
        <p:spPr>
          <a:xfrm>
            <a:off x="4696842" y="102964"/>
            <a:ext cx="5342163" cy="1880451"/>
          </a:xfrm>
          <a:prstGeom prst="rect">
            <a:avLst/>
          </a:prstGeom>
        </p:spPr>
        <p:txBody>
          <a:bodyPr wrap="square">
            <a:spAutoFit/>
          </a:bodyPr>
          <a:lstStyle/>
          <a:p>
            <a:pPr algn="ctr">
              <a:lnSpc>
                <a:spcPct val="150000"/>
              </a:lnSpc>
            </a:pPr>
            <a:r>
              <a:rPr lang="es-MX" sz="2000" dirty="0">
                <a:latin typeface="Century Gothic" panose="020B0502020202020204" pitchFamily="34" charset="0"/>
              </a:rPr>
              <a:t>Representa e interpreta las diferentes situaciones de tu</a:t>
            </a:r>
          </a:p>
          <a:p>
            <a:pPr algn="ctr">
              <a:lnSpc>
                <a:spcPct val="150000"/>
              </a:lnSpc>
            </a:pPr>
            <a:r>
              <a:rPr lang="es-MX" sz="2000" dirty="0">
                <a:latin typeface="Century Gothic" panose="020B0502020202020204" pitchFamily="34" charset="0"/>
              </a:rPr>
              <a:t>realidad con los objetos y materiales que tienes a tu  alcance.</a:t>
            </a:r>
          </a:p>
        </p:txBody>
      </p:sp>
      <p:sp>
        <p:nvSpPr>
          <p:cNvPr id="30" name="Flecha derecha 29"/>
          <p:cNvSpPr/>
          <p:nvPr/>
        </p:nvSpPr>
        <p:spPr>
          <a:xfrm flipV="1">
            <a:off x="8610599" y="1877787"/>
            <a:ext cx="1823357" cy="19594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Flecha abajo 31"/>
          <p:cNvSpPr/>
          <p:nvPr/>
        </p:nvSpPr>
        <p:spPr>
          <a:xfrm>
            <a:off x="8017329" y="4369038"/>
            <a:ext cx="146957" cy="522969"/>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Flecha abajo 32"/>
          <p:cNvSpPr/>
          <p:nvPr/>
        </p:nvSpPr>
        <p:spPr>
          <a:xfrm>
            <a:off x="2217963" y="3331029"/>
            <a:ext cx="166008" cy="80826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Proceso alternativo 33"/>
          <p:cNvSpPr/>
          <p:nvPr/>
        </p:nvSpPr>
        <p:spPr>
          <a:xfrm>
            <a:off x="228600" y="2073729"/>
            <a:ext cx="734786" cy="653142"/>
          </a:xfrm>
          <a:prstGeom prst="flowChartAlternateProcess">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s-MX" sz="3600" b="1" dirty="0">
                <a:solidFill>
                  <a:srgbClr val="00B050"/>
                </a:solidFill>
              </a:rPr>
              <a:t>3</a:t>
            </a:r>
          </a:p>
        </p:txBody>
      </p:sp>
      <p:sp>
        <p:nvSpPr>
          <p:cNvPr id="35" name="Proceso alternativo 34"/>
          <p:cNvSpPr/>
          <p:nvPr/>
        </p:nvSpPr>
        <p:spPr>
          <a:xfrm>
            <a:off x="4817947" y="3382529"/>
            <a:ext cx="734786" cy="653142"/>
          </a:xfrm>
          <a:prstGeom prst="flowChartAlternateProcess">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s-MX" sz="3600" b="1" dirty="0">
                <a:solidFill>
                  <a:srgbClr val="00B050"/>
                </a:solidFill>
              </a:rPr>
              <a:t>5</a:t>
            </a:r>
            <a:endParaRPr lang="es-MX" b="1" dirty="0">
              <a:solidFill>
                <a:srgbClr val="00B050"/>
              </a:solidFill>
            </a:endParaRPr>
          </a:p>
        </p:txBody>
      </p:sp>
      <p:sp>
        <p:nvSpPr>
          <p:cNvPr id="36" name="Proceso alternativo 35"/>
          <p:cNvSpPr/>
          <p:nvPr/>
        </p:nvSpPr>
        <p:spPr>
          <a:xfrm>
            <a:off x="4341699" y="557693"/>
            <a:ext cx="734786" cy="653142"/>
          </a:xfrm>
          <a:prstGeom prst="flowChartAlternateProcess">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s-MX" sz="3600" b="1" dirty="0">
                <a:solidFill>
                  <a:srgbClr val="00B050"/>
                </a:solidFill>
              </a:rPr>
              <a:t>4</a:t>
            </a:r>
            <a:endParaRPr lang="es-MX" b="1" dirty="0">
              <a:solidFill>
                <a:srgbClr val="00B050"/>
              </a:solidFill>
            </a:endParaRPr>
          </a:p>
        </p:txBody>
      </p:sp>
      <p:pic>
        <p:nvPicPr>
          <p:cNvPr id="12" name="WhatsApp Audio 2023-02-17 at 10.26.42 AM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247933" y="4441748"/>
            <a:ext cx="609600" cy="609600"/>
          </a:xfrm>
          <a:prstGeom prst="rect">
            <a:avLst/>
          </a:prstGeom>
        </p:spPr>
      </p:pic>
      <p:pic>
        <p:nvPicPr>
          <p:cNvPr id="13" name="WhatsApp Audio 2023-02-17 at 10.26.41 AM (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5783260" y="1702765"/>
            <a:ext cx="609600" cy="609600"/>
          </a:xfrm>
          <a:prstGeom prst="rect">
            <a:avLst/>
          </a:prstGeom>
        </p:spPr>
      </p:pic>
      <p:pic>
        <p:nvPicPr>
          <p:cNvPr id="15" name="WhatsApp Audio 2023-02-17 at 10.26.40 AM (2)">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572860" y="4197123"/>
            <a:ext cx="609600" cy="609600"/>
          </a:xfrm>
          <a:prstGeom prst="rect">
            <a:avLst/>
          </a:prstGeom>
        </p:spPr>
      </p:pic>
      <p:pic>
        <p:nvPicPr>
          <p:cNvPr id="9" name="Imagen 8">
            <a:extLst>
              <a:ext uri="{FF2B5EF4-FFF2-40B4-BE49-F238E27FC236}">
                <a16:creationId xmlns:a16="http://schemas.microsoft.com/office/drawing/2014/main" id="{BEDA34D1-8A99-413C-396F-88B3F9457BEC}"/>
              </a:ext>
            </a:extLst>
          </p:cNvPr>
          <p:cNvPicPr>
            <a:picLocks noChangeAspect="1"/>
          </p:cNvPicPr>
          <p:nvPr/>
        </p:nvPicPr>
        <p:blipFill>
          <a:blip r:embed="rId9"/>
          <a:stretch>
            <a:fillRect/>
          </a:stretch>
        </p:blipFill>
        <p:spPr>
          <a:xfrm>
            <a:off x="1458777" y="544226"/>
            <a:ext cx="1887565" cy="2387435"/>
          </a:xfrm>
          <a:prstGeom prst="rect">
            <a:avLst/>
          </a:prstGeom>
        </p:spPr>
      </p:pic>
      <p:sp>
        <p:nvSpPr>
          <p:cNvPr id="11" name="CuadroTexto 10">
            <a:extLst>
              <a:ext uri="{FF2B5EF4-FFF2-40B4-BE49-F238E27FC236}">
                <a16:creationId xmlns:a16="http://schemas.microsoft.com/office/drawing/2014/main" id="{DE85BF68-7636-3715-4978-BD2184A77994}"/>
              </a:ext>
            </a:extLst>
          </p:cNvPr>
          <p:cNvSpPr txBox="1"/>
          <p:nvPr/>
        </p:nvSpPr>
        <p:spPr>
          <a:xfrm>
            <a:off x="1046313" y="2887208"/>
            <a:ext cx="2675316" cy="369332"/>
          </a:xfrm>
          <a:prstGeom prst="rect">
            <a:avLst/>
          </a:prstGeom>
          <a:noFill/>
        </p:spPr>
        <p:txBody>
          <a:bodyPr wrap="square">
            <a:spAutoFit/>
          </a:bodyPr>
          <a:lstStyle/>
          <a:p>
            <a:r>
              <a:rPr lang="es-MX" sz="900" dirty="0" err="1"/>
              <a:t>Fuente:https</a:t>
            </a:r>
            <a:r>
              <a:rPr lang="es-MX" sz="900" dirty="0"/>
              <a:t>://pixabay.com/es/vectors/ni%c3%b1os-observar-gafas-de-lectura-1825416/</a:t>
            </a:r>
          </a:p>
        </p:txBody>
      </p:sp>
      <p:pic>
        <p:nvPicPr>
          <p:cNvPr id="1026" name="Picture 2" descr="Escuela, De Regreso A La Escuela">
            <a:extLst>
              <a:ext uri="{FF2B5EF4-FFF2-40B4-BE49-F238E27FC236}">
                <a16:creationId xmlns:a16="http://schemas.microsoft.com/office/drawing/2014/main" id="{3D24E3E4-729A-ECA7-552D-006459D0375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61233" y="323437"/>
            <a:ext cx="1795955" cy="1219319"/>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31934750-7AF2-C1A8-B9A5-9163D7DE9BB9}"/>
              </a:ext>
            </a:extLst>
          </p:cNvPr>
          <p:cNvSpPr txBox="1"/>
          <p:nvPr/>
        </p:nvSpPr>
        <p:spPr>
          <a:xfrm>
            <a:off x="9694888" y="1514246"/>
            <a:ext cx="2497112" cy="369332"/>
          </a:xfrm>
          <a:prstGeom prst="rect">
            <a:avLst/>
          </a:prstGeom>
          <a:noFill/>
        </p:spPr>
        <p:txBody>
          <a:bodyPr wrap="square">
            <a:spAutoFit/>
          </a:bodyPr>
          <a:lstStyle/>
          <a:p>
            <a:r>
              <a:rPr lang="es-MX" sz="900" dirty="0"/>
              <a:t>Fuente: https://pixabay.com/es/vectors/escuela-de-regreso-a-la-escuela-2596090/</a:t>
            </a:r>
          </a:p>
        </p:txBody>
      </p:sp>
      <p:pic>
        <p:nvPicPr>
          <p:cNvPr id="1028" name="Picture 4" descr="Ocurrencia, Visualización, Línea Arte">
            <a:extLst>
              <a:ext uri="{FF2B5EF4-FFF2-40B4-BE49-F238E27FC236}">
                <a16:creationId xmlns:a16="http://schemas.microsoft.com/office/drawing/2014/main" id="{69595822-ABC9-24B7-40C3-4F9CA7AE9AF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25119" y="2156017"/>
            <a:ext cx="2808287" cy="2163302"/>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a:extLst>
              <a:ext uri="{FF2B5EF4-FFF2-40B4-BE49-F238E27FC236}">
                <a16:creationId xmlns:a16="http://schemas.microsoft.com/office/drawing/2014/main" id="{2A000FA6-A6F8-2A9F-3F59-C5E5D0C8E8D7}"/>
              </a:ext>
            </a:extLst>
          </p:cNvPr>
          <p:cNvSpPr txBox="1"/>
          <p:nvPr/>
        </p:nvSpPr>
        <p:spPr>
          <a:xfrm>
            <a:off x="5979973" y="4215882"/>
            <a:ext cx="3337294" cy="369332"/>
          </a:xfrm>
          <a:prstGeom prst="rect">
            <a:avLst/>
          </a:prstGeom>
          <a:noFill/>
        </p:spPr>
        <p:txBody>
          <a:bodyPr wrap="square">
            <a:spAutoFit/>
          </a:bodyPr>
          <a:lstStyle/>
          <a:p>
            <a:r>
              <a:rPr lang="es-MX" sz="900" dirty="0"/>
              <a:t>Fuente: https://pixabay.com/es/vectors/ocurrencia-visualizaci%c3%b3n-l%c3%adnea-arte-3976295/</a:t>
            </a:r>
          </a:p>
        </p:txBody>
      </p:sp>
    </p:spTree>
    <p:extLst>
      <p:ext uri="{BB962C8B-B14F-4D97-AF65-F5344CB8AC3E}">
        <p14:creationId xmlns:p14="http://schemas.microsoft.com/office/powerpoint/2010/main" val="3639627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2"/>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2143" fill="hold"/>
                                        <p:tgtEl>
                                          <p:spTgt spid="12"/>
                                        </p:tgtEl>
                                      </p:cBhvr>
                                    </p:cmd>
                                  </p:childTnLst>
                                </p:cTn>
                              </p:par>
                            </p:childTnLst>
                          </p:cTn>
                        </p:par>
                      </p:childTnLst>
                    </p:cTn>
                  </p:par>
                </p:childTnLst>
              </p:cTn>
              <p:nextCondLst>
                <p:cond evt="onClick" delay="0">
                  <p:tgtEl>
                    <p:spTgt spid="12"/>
                  </p:tgtEl>
                </p:cond>
              </p:nextCondLst>
            </p:seq>
            <p:audio>
              <p:cMediaNode vol="80000">
                <p:cTn id="24" fill="hold" display="0">
                  <p:stCondLst>
                    <p:cond delay="indefinite"/>
                  </p:stCondLst>
                  <p:endCondLst>
                    <p:cond evt="onStopAudio" delay="0">
                      <p:tgtEl>
                        <p:sldTgt/>
                      </p:tgtEl>
                    </p:cond>
                  </p:endCondLst>
                </p:cTn>
                <p:tgtEl>
                  <p:spTgt spid="12"/>
                </p:tgtEl>
              </p:cMediaNode>
            </p:audio>
            <p:seq concurrent="1" nextAc="seek">
              <p:cTn id="25" restart="whenNotActive" fill="hold" evtFilter="cancelBubble" nodeType="interactiveSeq">
                <p:stCondLst>
                  <p:cond evt="onClick" delay="0">
                    <p:tgtEl>
                      <p:spTgt spid="13"/>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8776" fill="hold"/>
                                        <p:tgtEl>
                                          <p:spTgt spid="13"/>
                                        </p:tgtEl>
                                      </p:cBhvr>
                                    </p:cmd>
                                  </p:childTnLst>
                                </p:cTn>
                              </p:par>
                            </p:childTnLst>
                          </p:cTn>
                        </p:par>
                      </p:childTnLst>
                    </p:cTn>
                  </p:par>
                </p:childTnLst>
              </p:cTn>
              <p:nextCondLst>
                <p:cond evt="onClick" delay="0">
                  <p:tgtEl>
                    <p:spTgt spid="13"/>
                  </p:tgtEl>
                </p:cond>
              </p:nextCondLst>
            </p:seq>
            <p:audio>
              <p:cMediaNode vol="80000">
                <p:cTn id="30" fill="hold" display="0">
                  <p:stCondLst>
                    <p:cond delay="indefinite"/>
                  </p:stCondLst>
                  <p:endCondLst>
                    <p:cond evt="onStopAudio" delay="0">
                      <p:tgtEl>
                        <p:sldTgt/>
                      </p:tgtEl>
                    </p:cond>
                  </p:endCondLst>
                </p:cTn>
                <p:tgtEl>
                  <p:spTgt spid="13"/>
                </p:tgtEl>
              </p:cMediaNode>
            </p:audio>
            <p:seq concurrent="1" nextAc="seek">
              <p:cTn id="31" restart="whenNotActive" fill="hold" evtFilter="cancelBubble" nodeType="interactiveSeq">
                <p:stCondLst>
                  <p:cond evt="onClick" delay="0">
                    <p:tgtEl>
                      <p:spTgt spid="15"/>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7197" fill="hold"/>
                                        <p:tgtEl>
                                          <p:spTgt spid="15"/>
                                        </p:tgtEl>
                                      </p:cBhvr>
                                    </p:cmd>
                                  </p:childTnLst>
                                </p:cTn>
                              </p:par>
                            </p:childTnLst>
                          </p:cTn>
                        </p:par>
                      </p:childTnLst>
                    </p:cTn>
                  </p:par>
                </p:childTnLst>
              </p:cTn>
              <p:nextCondLst>
                <p:cond evt="onClick" delay="0">
                  <p:tgtEl>
                    <p:spTgt spid="15"/>
                  </p:tgtEl>
                </p:cond>
              </p:nextCondLst>
            </p:seq>
            <p:audio>
              <p:cMediaNode vol="80000">
                <p:cTn id="36" fill="hold" display="0">
                  <p:stCondLst>
                    <p:cond delay="indefinite"/>
                  </p:stCondLst>
                  <p:endCondLst>
                    <p:cond evt="onStopAudio" delay="0">
                      <p:tgtEl>
                        <p:sldTgt/>
                      </p:tgtEl>
                    </p:cond>
                  </p:endCondLst>
                </p:cTn>
                <p:tgtEl>
                  <p:spTgt spid="15"/>
                </p:tgtEl>
              </p:cMediaNode>
            </p:audio>
          </p:childTnLst>
        </p:cTn>
      </p:par>
    </p:tnLst>
    <p:bldLst>
      <p:bldP spid="2" grpId="0"/>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13655" y="3166661"/>
            <a:ext cx="4631871" cy="1325563"/>
          </a:xfrm>
        </p:spPr>
        <p:txBody>
          <a:bodyPr>
            <a:noAutofit/>
          </a:bodyPr>
          <a:lstStyle/>
          <a:p>
            <a:pPr>
              <a:lnSpc>
                <a:spcPct val="150000"/>
              </a:lnSpc>
            </a:pPr>
            <a:r>
              <a:rPr lang="es-MX" sz="2000" dirty="0">
                <a:latin typeface="Century Gothic" panose="020B0502020202020204" pitchFamily="34" charset="0"/>
              </a:rPr>
              <a:t>Realiza actividades que te sean un reto que te ayuden a aprender, divertirte, crear y socializar.</a:t>
            </a:r>
            <a:br>
              <a:rPr lang="es-MX" sz="2000" dirty="0">
                <a:latin typeface="Century Gothic" panose="020B0502020202020204" pitchFamily="34" charset="0"/>
              </a:rPr>
            </a:br>
            <a:endParaRPr lang="es-MX" sz="2000" dirty="0">
              <a:latin typeface="Century Gothic" panose="020B0502020202020204" pitchFamily="34" charset="0"/>
            </a:endParaRPr>
          </a:p>
        </p:txBody>
      </p:sp>
      <p:sp>
        <p:nvSpPr>
          <p:cNvPr id="6" name="Rectángulo 5"/>
          <p:cNvSpPr/>
          <p:nvPr/>
        </p:nvSpPr>
        <p:spPr>
          <a:xfrm>
            <a:off x="6384472" y="2687689"/>
            <a:ext cx="5176157" cy="3265446"/>
          </a:xfrm>
          <a:prstGeom prst="rect">
            <a:avLst/>
          </a:prstGeom>
        </p:spPr>
        <p:txBody>
          <a:bodyPr wrap="square">
            <a:spAutoFit/>
          </a:bodyPr>
          <a:lstStyle/>
          <a:p>
            <a:pPr algn="just">
              <a:lnSpc>
                <a:spcPct val="150000"/>
              </a:lnSpc>
            </a:pPr>
            <a:r>
              <a:rPr lang="es-MX" sz="2000" i="0" u="none" strike="noStrike" baseline="0" dirty="0">
                <a:latin typeface="Century Gothic" panose="020B0502020202020204" pitchFamily="34" charset="0"/>
              </a:rPr>
              <a:t>Involucra a maestros, directivos</a:t>
            </a:r>
            <a:r>
              <a:rPr lang="es-MX" sz="2000" i="0" u="none" strike="noStrike" dirty="0">
                <a:latin typeface="Century Gothic" panose="020B0502020202020204" pitchFamily="34" charset="0"/>
              </a:rPr>
              <a:t> </a:t>
            </a:r>
            <a:r>
              <a:rPr lang="es-MX" sz="2000" i="0" u="none" strike="noStrike" baseline="0" dirty="0">
                <a:latin typeface="Century Gothic" panose="020B0502020202020204" pitchFamily="34" charset="0"/>
              </a:rPr>
              <a:t>y a padres de familia, que cada uno tenga una responsabilidad para que gradualmente se involucren en las tareas y momentos del proyecto para que entre todos se de una solución al problema elegido.</a:t>
            </a:r>
            <a:endParaRPr lang="es-MX" sz="2000" dirty="0">
              <a:latin typeface="Century Gothic" panose="020B0502020202020204" pitchFamily="34" charset="0"/>
            </a:endParaRPr>
          </a:p>
        </p:txBody>
      </p:sp>
      <p:sp>
        <p:nvSpPr>
          <p:cNvPr id="9" name="Proceso alternativo 8"/>
          <p:cNvSpPr/>
          <p:nvPr/>
        </p:nvSpPr>
        <p:spPr>
          <a:xfrm>
            <a:off x="228600" y="2073729"/>
            <a:ext cx="734786" cy="653142"/>
          </a:xfrm>
          <a:prstGeom prst="flowChartAlternateProcess">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s-MX" sz="3600" b="1" dirty="0">
                <a:solidFill>
                  <a:srgbClr val="00B050"/>
                </a:solidFill>
              </a:rPr>
              <a:t>6</a:t>
            </a:r>
          </a:p>
        </p:txBody>
      </p:sp>
      <p:sp>
        <p:nvSpPr>
          <p:cNvPr id="10" name="Proceso alternativo 9"/>
          <p:cNvSpPr/>
          <p:nvPr/>
        </p:nvSpPr>
        <p:spPr>
          <a:xfrm>
            <a:off x="5649686" y="557780"/>
            <a:ext cx="734786" cy="653142"/>
          </a:xfrm>
          <a:prstGeom prst="flowChartAlternateProcess">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s-MX" sz="3600" b="1" dirty="0">
                <a:solidFill>
                  <a:srgbClr val="00B050"/>
                </a:solidFill>
              </a:rPr>
              <a:t>7</a:t>
            </a:r>
          </a:p>
        </p:txBody>
      </p:sp>
      <p:sp>
        <p:nvSpPr>
          <p:cNvPr id="11" name="CuadroTexto 10"/>
          <p:cNvSpPr txBox="1"/>
          <p:nvPr/>
        </p:nvSpPr>
        <p:spPr>
          <a:xfrm>
            <a:off x="1110343" y="6074229"/>
            <a:ext cx="10450286" cy="523220"/>
          </a:xfrm>
          <a:prstGeom prst="rect">
            <a:avLst/>
          </a:prstGeom>
          <a:noFill/>
        </p:spPr>
        <p:txBody>
          <a:bodyPr wrap="square" rtlCol="0">
            <a:spAutoFit/>
          </a:bodyPr>
          <a:lstStyle/>
          <a:p>
            <a:pPr algn="ctr"/>
            <a:r>
              <a:rPr lang="es-MX" sz="2800" dirty="0">
                <a:solidFill>
                  <a:srgbClr val="C00000"/>
                </a:solidFill>
              </a:rPr>
              <a:t>¡Ahora ya estás preparado para dar inicio a tu proyecto comunitario!</a:t>
            </a:r>
            <a:r>
              <a:rPr lang="es-MX" dirty="0"/>
              <a:t> </a:t>
            </a:r>
          </a:p>
        </p:txBody>
      </p:sp>
      <p:pic>
        <p:nvPicPr>
          <p:cNvPr id="12" name="WhatsApp Audio 2023-02-17 at 10.26.41 AM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119991" y="4103235"/>
            <a:ext cx="609600" cy="609600"/>
          </a:xfrm>
          <a:prstGeom prst="rect">
            <a:avLst/>
          </a:prstGeom>
        </p:spPr>
      </p:pic>
      <p:pic>
        <p:nvPicPr>
          <p:cNvPr id="14" name="WhatsApp Audio 2023-02-17 at 10.26.41 AM (5)">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5844323" y="2687689"/>
            <a:ext cx="609600" cy="609600"/>
          </a:xfrm>
          <a:prstGeom prst="rect">
            <a:avLst/>
          </a:prstGeom>
        </p:spPr>
      </p:pic>
      <p:pic>
        <p:nvPicPr>
          <p:cNvPr id="16" name="WhatsApp Audio 2023-02-17 at 10.26.40 AM (3)">
            <a:hlinkClick r:id="" action="ppaction://media"/>
          </p:cNvPr>
          <p:cNvPicPr>
            <a:picLocks noChangeAspect="1"/>
          </p:cNvPicPr>
          <p:nvPr>
            <a:videoFile r:link="rId6"/>
            <p:extLst>
              <p:ext uri="{DAA4B4D4-6D71-4841-9C94-3DE7FCFB9230}">
                <p14:media xmlns:p14="http://schemas.microsoft.com/office/powerpoint/2010/main" r:embed="rId5"/>
              </p:ext>
            </p:extLst>
          </p:nvPr>
        </p:nvPicPr>
        <p:blipFill>
          <a:blip r:embed="rId8"/>
          <a:stretch>
            <a:fillRect/>
          </a:stretch>
        </p:blipFill>
        <p:spPr>
          <a:xfrm>
            <a:off x="658586" y="6031039"/>
            <a:ext cx="609600" cy="609600"/>
          </a:xfrm>
          <a:prstGeom prst="rect">
            <a:avLst/>
          </a:prstGeom>
        </p:spPr>
      </p:pic>
      <p:pic>
        <p:nvPicPr>
          <p:cNvPr id="3074" name="Picture 2" descr="Hombre Del Palillo, Lápiz">
            <a:extLst>
              <a:ext uri="{FF2B5EF4-FFF2-40B4-BE49-F238E27FC236}">
                <a16:creationId xmlns:a16="http://schemas.microsoft.com/office/drawing/2014/main" id="{93961260-6E13-009C-845A-F269DE6C3D7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32164" y="105974"/>
            <a:ext cx="2133930" cy="220989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4B7578D6-9C8B-7291-559B-2A1A17BF2F5B}"/>
              </a:ext>
            </a:extLst>
          </p:cNvPr>
          <p:cNvSpPr txBox="1"/>
          <p:nvPr/>
        </p:nvSpPr>
        <p:spPr>
          <a:xfrm>
            <a:off x="1378236" y="2256032"/>
            <a:ext cx="2702708" cy="369332"/>
          </a:xfrm>
          <a:prstGeom prst="rect">
            <a:avLst/>
          </a:prstGeom>
          <a:noFill/>
        </p:spPr>
        <p:txBody>
          <a:bodyPr wrap="square">
            <a:spAutoFit/>
          </a:bodyPr>
          <a:lstStyle/>
          <a:p>
            <a:r>
              <a:rPr lang="es-MX" sz="900" dirty="0"/>
              <a:t>Fuente: https://pixabay.com/es/vectors/hombre-del-palillo-l%c3%a1piz-2852153/</a:t>
            </a:r>
          </a:p>
        </p:txBody>
      </p:sp>
      <p:pic>
        <p:nvPicPr>
          <p:cNvPr id="3076" name="Picture 4" descr="Pixelchen, Seminario, Conferencia">
            <a:extLst>
              <a:ext uri="{FF2B5EF4-FFF2-40B4-BE49-F238E27FC236}">
                <a16:creationId xmlns:a16="http://schemas.microsoft.com/office/drawing/2014/main" id="{11B1526C-145A-BABD-7DE1-7E52CD81B4D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43336" y="144265"/>
            <a:ext cx="3808870" cy="2267468"/>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AE133C9E-4A70-183E-B50E-C2CBBCE26258}"/>
              </a:ext>
            </a:extLst>
          </p:cNvPr>
          <p:cNvSpPr txBox="1"/>
          <p:nvPr/>
        </p:nvSpPr>
        <p:spPr>
          <a:xfrm>
            <a:off x="7343336" y="2302106"/>
            <a:ext cx="4123696" cy="230832"/>
          </a:xfrm>
          <a:prstGeom prst="rect">
            <a:avLst/>
          </a:prstGeom>
          <a:noFill/>
        </p:spPr>
        <p:txBody>
          <a:bodyPr wrap="square">
            <a:spAutoFit/>
          </a:bodyPr>
          <a:lstStyle/>
          <a:p>
            <a:r>
              <a:rPr lang="es-MX" sz="900" dirty="0"/>
              <a:t>Fuente: https://pixabay.com/es/vectors/pixelchen-seminario-conferencia-3974170/</a:t>
            </a:r>
          </a:p>
        </p:txBody>
      </p:sp>
    </p:spTree>
    <p:extLst>
      <p:ext uri="{BB962C8B-B14F-4D97-AF65-F5344CB8AC3E}">
        <p14:creationId xmlns:p14="http://schemas.microsoft.com/office/powerpoint/2010/main" val="602026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8451" fill="hold"/>
                                        <p:tgtEl>
                                          <p:spTgt spid="12"/>
                                        </p:tgtEl>
                                      </p:cBhvr>
                                    </p:cmd>
                                  </p:childTnLst>
                                </p:cTn>
                              </p:par>
                            </p:childTnLst>
                          </p:cTn>
                        </p:par>
                      </p:childTnLst>
                    </p:cTn>
                  </p:par>
                </p:childTnLst>
              </p:cTn>
              <p:nextCondLst>
                <p:cond evt="onClick" delay="0">
                  <p:tgtEl>
                    <p:spTgt spid="12"/>
                  </p:tgtEl>
                </p:cond>
              </p:nextCondLst>
            </p:seq>
            <p:audio>
              <p:cMediaNode vol="80000">
                <p:cTn id="20" fill="hold" display="0">
                  <p:stCondLst>
                    <p:cond delay="indefinite"/>
                  </p:stCondLst>
                  <p:endCondLst>
                    <p:cond evt="onStopAudio" delay="0">
                      <p:tgtEl>
                        <p:sldTgt/>
                      </p:tgtEl>
                    </p:cond>
                  </p:endCondLst>
                </p:cTn>
                <p:tgtEl>
                  <p:spTgt spid="12"/>
                </p:tgtEl>
              </p:cMediaNode>
            </p:audio>
            <p:seq concurrent="1" nextAc="seek">
              <p:cTn id="21" restart="whenNotActive" fill="hold" evtFilter="cancelBubble" nodeType="interactiveSeq">
                <p:stCondLst>
                  <p:cond evt="onClick" delay="0">
                    <p:tgtEl>
                      <p:spTgt spid="14"/>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6833" fill="hold"/>
                                        <p:tgtEl>
                                          <p:spTgt spid="14"/>
                                        </p:tgtEl>
                                      </p:cBhvr>
                                    </p:cmd>
                                  </p:childTnLst>
                                </p:cTn>
                              </p:par>
                            </p:childTnLst>
                          </p:cTn>
                        </p:par>
                      </p:childTnLst>
                    </p:cTn>
                  </p:par>
                </p:childTnLst>
              </p:cTn>
              <p:nextCondLst>
                <p:cond evt="onClick" delay="0">
                  <p:tgtEl>
                    <p:spTgt spid="14"/>
                  </p:tgtEl>
                </p:cond>
              </p:nextCondLst>
            </p:seq>
            <p:audio>
              <p:cMediaNode vol="80000">
                <p:cTn id="26" fill="hold" display="0">
                  <p:stCondLst>
                    <p:cond delay="indefinite"/>
                  </p:stCondLst>
                  <p:endCondLst>
                    <p:cond evt="onStopAudio" delay="0">
                      <p:tgtEl>
                        <p:sldTgt/>
                      </p:tgtEl>
                    </p:cond>
                  </p:endCondLst>
                </p:cTn>
                <p:tgtEl>
                  <p:spTgt spid="14"/>
                </p:tgtEl>
              </p:cMediaNode>
            </p:audio>
            <p:seq concurrent="1" nextAc="seek">
              <p:cTn id="27" restart="whenNotActive" fill="hold" evtFilter="cancelBubble" nodeType="interactiveSeq">
                <p:stCondLst>
                  <p:cond evt="onClick" delay="0">
                    <p:tgtEl>
                      <p:spTgt spid="16"/>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5479" fill="hold"/>
                                        <p:tgtEl>
                                          <p:spTgt spid="16"/>
                                        </p:tgtEl>
                                      </p:cBhvr>
                                    </p:cmd>
                                  </p:childTnLst>
                                </p:cTn>
                              </p:par>
                            </p:childTnLst>
                          </p:cTn>
                        </p:par>
                      </p:childTnLst>
                    </p:cTn>
                  </p:par>
                </p:childTnLst>
              </p:cTn>
              <p:nextCondLst>
                <p:cond evt="onClick" delay="0">
                  <p:tgtEl>
                    <p:spTgt spid="16"/>
                  </p:tgtEl>
                </p:cond>
              </p:nextCondLst>
            </p:seq>
            <p:video>
              <p:cMediaNode vol="80000">
                <p:cTn id="32" fill="hold" display="0">
                  <p:stCondLst>
                    <p:cond delay="indefinite"/>
                  </p:stCondLst>
                  <p:endCondLst>
                    <p:cond evt="onStopAudio" delay="0">
                      <p:tgtEl>
                        <p:sldTgt/>
                      </p:tgtEl>
                    </p:cond>
                  </p:endCondLst>
                </p:cTn>
                <p:tgtEl>
                  <p:spTgt spid="16"/>
                </p:tgtEl>
              </p:cMediaNode>
            </p:video>
          </p:childTnLst>
        </p:cTn>
      </p:par>
    </p:tnLst>
    <p:bldLst>
      <p:bldP spid="2" grpId="0"/>
      <p:bldP spid="6"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8"/>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8396891" y="2894308"/>
            <a:ext cx="3681326" cy="3779176"/>
          </a:xfrm>
          <a:prstGeom prst="rect">
            <a:avLst/>
          </a:prstGeom>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spcAft>
                <a:spcPts val="800"/>
              </a:spcAft>
            </a:pPr>
            <a:r>
              <a:rPr lang="es-MX" dirty="0">
                <a:latin typeface="Century Gothic" panose="020B0502020202020204" pitchFamily="34" charset="0"/>
                <a:ea typeface="Calibri" panose="020F0502020204030204" pitchFamily="34" charset="0"/>
                <a:cs typeface="Arial" panose="020B0604020202020204" pitchFamily="34" charset="0"/>
              </a:rPr>
              <a:t>Da propuestas del </a:t>
            </a:r>
            <a:r>
              <a:rPr lang="es-MX" b="1" dirty="0">
                <a:latin typeface="Century Gothic" panose="020B0502020202020204" pitchFamily="34" charset="0"/>
                <a:ea typeface="Calibri" panose="020F0502020204030204" pitchFamily="34" charset="0"/>
                <a:cs typeface="Arial" panose="020B0604020202020204" pitchFamily="34" charset="0"/>
              </a:rPr>
              <a:t>producto</a:t>
            </a:r>
            <a:r>
              <a:rPr lang="es-MX" dirty="0">
                <a:latin typeface="Century Gothic" panose="020B0502020202020204" pitchFamily="34" charset="0"/>
                <a:ea typeface="Calibri" panose="020F0502020204030204" pitchFamily="34" charset="0"/>
                <a:cs typeface="Arial" panose="020B0604020202020204" pitchFamily="34" charset="0"/>
              </a:rPr>
              <a:t> que vaya a resultar al dar solución o mejora al problema elegido, es necesario que propongas qué materiales se van a utilizar, qué objetos se necesitan, qué tipo de textos apoyaran para recopilar información,  etc. </a:t>
            </a:r>
          </a:p>
        </p:txBody>
      </p:sp>
      <p:pic>
        <p:nvPicPr>
          <p:cNvPr id="6" name="Imagen 5"/>
          <p:cNvPicPr>
            <a:picLocks noChangeAspect="1"/>
          </p:cNvPicPr>
          <p:nvPr/>
        </p:nvPicPr>
        <p:blipFill>
          <a:blip r:embed="rId9"/>
          <a:stretch>
            <a:fillRect/>
          </a:stretch>
        </p:blipFill>
        <p:spPr>
          <a:xfrm>
            <a:off x="1046781" y="4563315"/>
            <a:ext cx="2226184" cy="1660362"/>
          </a:xfrm>
          <a:prstGeom prst="rect">
            <a:avLst/>
          </a:prstGeom>
        </p:spPr>
      </p:pic>
      <p:sp>
        <p:nvSpPr>
          <p:cNvPr id="7" name="CuadroTexto 6"/>
          <p:cNvSpPr txBox="1"/>
          <p:nvPr/>
        </p:nvSpPr>
        <p:spPr>
          <a:xfrm>
            <a:off x="356507" y="457200"/>
            <a:ext cx="3771900" cy="3984360"/>
          </a:xfrm>
          <a:prstGeom prst="rect">
            <a:avLst/>
          </a:prstGeom>
          <a:gradFill>
            <a:gsLst>
              <a:gs pos="0">
                <a:schemeClr val="bg2"/>
              </a:gs>
              <a:gs pos="50000">
                <a:schemeClr val="accent3">
                  <a:lumMod val="105000"/>
                  <a:satMod val="103000"/>
                  <a:tint val="73000"/>
                </a:schemeClr>
              </a:gs>
              <a:gs pos="100000">
                <a:schemeClr val="accent3">
                  <a:lumMod val="105000"/>
                  <a:satMod val="109000"/>
                  <a:tint val="81000"/>
                </a:schemeClr>
              </a:gs>
            </a:gsLst>
          </a:gradFill>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lnSpc>
                <a:spcPct val="150000"/>
              </a:lnSpc>
              <a:spcAft>
                <a:spcPts val="800"/>
              </a:spcAft>
            </a:pPr>
            <a:r>
              <a:rPr lang="es-MX" b="1" dirty="0">
                <a:solidFill>
                  <a:srgbClr val="0070C0"/>
                </a:solidFill>
                <a:latin typeface="Century Gothic" panose="020B0502020202020204" pitchFamily="34" charset="0"/>
                <a:ea typeface="Calibri" panose="020F0502020204030204" pitchFamily="34" charset="0"/>
                <a:cs typeface="Arial" panose="020B0604020202020204" pitchFamily="34" charset="0"/>
              </a:rPr>
              <a:t>MOMENTO 1</a:t>
            </a:r>
          </a:p>
          <a:p>
            <a:pPr algn="ctr">
              <a:lnSpc>
                <a:spcPct val="150000"/>
              </a:lnSpc>
              <a:spcAft>
                <a:spcPts val="800"/>
              </a:spcAft>
            </a:pPr>
            <a:r>
              <a:rPr lang="es-MX" b="1" dirty="0">
                <a:solidFill>
                  <a:srgbClr val="0070C0"/>
                </a:solidFill>
                <a:latin typeface="Century Gothic" panose="020B0502020202020204" pitchFamily="34" charset="0"/>
                <a:ea typeface="Calibri" panose="020F0502020204030204" pitchFamily="34" charset="0"/>
                <a:cs typeface="Arial" panose="020B0604020202020204" pitchFamily="34" charset="0"/>
              </a:rPr>
              <a:t>IDENTIFICACIÓN</a:t>
            </a:r>
          </a:p>
          <a:p>
            <a:pPr algn="just">
              <a:lnSpc>
                <a:spcPct val="150000"/>
              </a:lnSpc>
              <a:spcAft>
                <a:spcPts val="800"/>
              </a:spcAft>
            </a:pPr>
            <a:r>
              <a:rPr lang="es-MX" dirty="0">
                <a:latin typeface="Century Gothic" panose="020B0502020202020204" pitchFamily="34" charset="0"/>
                <a:ea typeface="Calibri" panose="020F0502020204030204" pitchFamily="34" charset="0"/>
                <a:cs typeface="Arial" panose="020B0604020202020204" pitchFamily="34" charset="0"/>
              </a:rPr>
              <a:t>A  partir de planteamientos de situaciones reales, dialoga </a:t>
            </a:r>
            <a:r>
              <a:rPr lang="es-MX" b="1" dirty="0">
                <a:effectLst/>
                <a:latin typeface="Century Gothic" panose="020B0502020202020204" pitchFamily="34" charset="0"/>
                <a:ea typeface="Calibri" panose="020F0502020204030204" pitchFamily="34" charset="0"/>
                <a:cs typeface="Arial" panose="020B0604020202020204" pitchFamily="34" charset="0"/>
              </a:rPr>
              <a:t>qué situaciones</a:t>
            </a:r>
            <a:r>
              <a:rPr lang="es-MX" dirty="0">
                <a:effectLst/>
                <a:latin typeface="Century Gothic" panose="020B0502020202020204" pitchFamily="34" charset="0"/>
                <a:ea typeface="Calibri" panose="020F0502020204030204" pitchFamily="34" charset="0"/>
                <a:cs typeface="Arial" panose="020B0604020202020204" pitchFamily="34" charset="0"/>
              </a:rPr>
              <a:t> </a:t>
            </a:r>
            <a:r>
              <a:rPr lang="es-MX" dirty="0">
                <a:latin typeface="Century Gothic" panose="020B0502020202020204" pitchFamily="34" charset="0"/>
                <a:ea typeface="Calibri" panose="020F0502020204030204" pitchFamily="34" charset="0"/>
                <a:cs typeface="Arial" panose="020B0604020202020204" pitchFamily="34" charset="0"/>
              </a:rPr>
              <a:t>acontecen en tu aula, en tu escuela o en tu comunidad que los afectan y que podrías intervenir para dar una posible solución o mejorar.</a:t>
            </a:r>
          </a:p>
        </p:txBody>
      </p:sp>
      <p:sp>
        <p:nvSpPr>
          <p:cNvPr id="8" name="CuadroTexto 7"/>
          <p:cNvSpPr txBox="1"/>
          <p:nvPr/>
        </p:nvSpPr>
        <p:spPr>
          <a:xfrm>
            <a:off x="4651299" y="2441780"/>
            <a:ext cx="3387411" cy="2342116"/>
          </a:xfrm>
          <a:prstGeom prst="rect">
            <a:avLst/>
          </a:prstGeom>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lnSpc>
                <a:spcPct val="150000"/>
              </a:lnSpc>
              <a:spcAft>
                <a:spcPts val="800"/>
              </a:spcAft>
            </a:pPr>
            <a:r>
              <a:rPr lang="es-MX" sz="2000" dirty="0">
                <a:latin typeface="Century Gothic" panose="020B0502020202020204" pitchFamily="34" charset="0"/>
                <a:ea typeface="Calibri" panose="020F0502020204030204" pitchFamily="34" charset="0"/>
                <a:cs typeface="Arial" panose="020B0604020202020204" pitchFamily="34" charset="0"/>
              </a:rPr>
              <a:t>Ahora identifica el </a:t>
            </a:r>
            <a:r>
              <a:rPr lang="es-MX" sz="2000" b="1" dirty="0">
                <a:latin typeface="Century Gothic" panose="020B0502020202020204" pitchFamily="34" charset="0"/>
                <a:ea typeface="Calibri" panose="020F0502020204030204" pitchFamily="34" charset="0"/>
                <a:cs typeface="Arial" panose="020B0604020202020204" pitchFamily="34" charset="0"/>
              </a:rPr>
              <a:t>principal problema</a:t>
            </a:r>
            <a:r>
              <a:rPr lang="es-MX" sz="2000" dirty="0">
                <a:latin typeface="Century Gothic" panose="020B0502020202020204" pitchFamily="34" charset="0"/>
                <a:ea typeface="Calibri" panose="020F0502020204030204" pitchFamily="34" charset="0"/>
                <a:cs typeface="Arial" panose="020B0604020202020204" pitchFamily="34" charset="0"/>
              </a:rPr>
              <a:t> que se presenta en tu aula, en tu escuela o en tu comunidad.</a:t>
            </a:r>
          </a:p>
        </p:txBody>
      </p:sp>
      <p:pic>
        <p:nvPicPr>
          <p:cNvPr id="9" name="Imagen 8"/>
          <p:cNvPicPr>
            <a:picLocks noChangeAspect="1"/>
          </p:cNvPicPr>
          <p:nvPr/>
        </p:nvPicPr>
        <p:blipFill>
          <a:blip r:embed="rId10"/>
          <a:stretch>
            <a:fillRect/>
          </a:stretch>
        </p:blipFill>
        <p:spPr>
          <a:xfrm>
            <a:off x="5448884" y="161690"/>
            <a:ext cx="1719039" cy="1719039"/>
          </a:xfrm>
          <a:prstGeom prst="rect">
            <a:avLst/>
          </a:prstGeom>
        </p:spPr>
      </p:pic>
      <p:pic>
        <p:nvPicPr>
          <p:cNvPr id="2" name="WhatsApp Audio 2023-02-17 at 10.26.41 AM (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7733910" y="5352565"/>
            <a:ext cx="609600" cy="609600"/>
          </a:xfrm>
          <a:prstGeom prst="rect">
            <a:avLst/>
          </a:prstGeom>
        </p:spPr>
      </p:pic>
      <p:pic>
        <p:nvPicPr>
          <p:cNvPr id="10" name="WhatsApp Audio 2023-02-17 at 10.26.41 AM">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11"/>
          <a:stretch>
            <a:fillRect/>
          </a:stretch>
        </p:blipFill>
        <p:spPr>
          <a:xfrm>
            <a:off x="5914839" y="4783896"/>
            <a:ext cx="609600" cy="609600"/>
          </a:xfrm>
          <a:prstGeom prst="rect">
            <a:avLst/>
          </a:prstGeom>
        </p:spPr>
      </p:pic>
      <p:pic>
        <p:nvPicPr>
          <p:cNvPr id="13" name="WhatsApp Audio 2023-02-17 at 10.26.41 AM (7)">
            <a:hlinkClick r:id="" action="ppaction://media"/>
          </p:cNvPr>
          <p:cNvPicPr>
            <a:picLocks noChangeAspect="1"/>
          </p:cNvPicPr>
          <p:nvPr>
            <a:videoFile r:link="rId6"/>
            <p:extLst>
              <p:ext uri="{DAA4B4D4-6D71-4841-9C94-3DE7FCFB9230}">
                <p14:media xmlns:p14="http://schemas.microsoft.com/office/powerpoint/2010/main" r:embed="rId5"/>
              </p:ext>
            </p:extLst>
          </p:nvPr>
        </p:nvPicPr>
        <p:blipFill>
          <a:blip r:embed="rId11"/>
          <a:stretch>
            <a:fillRect/>
          </a:stretch>
        </p:blipFill>
        <p:spPr>
          <a:xfrm>
            <a:off x="565115" y="716410"/>
            <a:ext cx="609600" cy="609600"/>
          </a:xfrm>
          <a:prstGeom prst="rect">
            <a:avLst/>
          </a:prstGeom>
        </p:spPr>
      </p:pic>
      <p:sp>
        <p:nvSpPr>
          <p:cNvPr id="3" name="Rectángulo 2"/>
          <p:cNvSpPr/>
          <p:nvPr/>
        </p:nvSpPr>
        <p:spPr>
          <a:xfrm>
            <a:off x="4902201" y="1880729"/>
            <a:ext cx="3136510" cy="400110"/>
          </a:xfrm>
          <a:prstGeom prst="rect">
            <a:avLst/>
          </a:prstGeom>
        </p:spPr>
        <p:txBody>
          <a:bodyPr wrap="square">
            <a:spAutoFit/>
          </a:bodyPr>
          <a:lstStyle/>
          <a:p>
            <a:r>
              <a:rPr lang="es-MX" sz="1000" dirty="0"/>
              <a:t>Fuente: https://pixabay.com/es/vectors/ni%c3%b1o-estudio-libro-infantil-figura-3326960/</a:t>
            </a:r>
          </a:p>
        </p:txBody>
      </p:sp>
      <p:sp>
        <p:nvSpPr>
          <p:cNvPr id="11" name="Rectángulo 10"/>
          <p:cNvSpPr/>
          <p:nvPr/>
        </p:nvSpPr>
        <p:spPr>
          <a:xfrm>
            <a:off x="575742" y="6286789"/>
            <a:ext cx="3596801" cy="246221"/>
          </a:xfrm>
          <a:prstGeom prst="rect">
            <a:avLst/>
          </a:prstGeom>
        </p:spPr>
        <p:txBody>
          <a:bodyPr wrap="square">
            <a:spAutoFit/>
          </a:bodyPr>
          <a:lstStyle/>
          <a:p>
            <a:r>
              <a:rPr lang="es-MX" sz="1000" dirty="0"/>
              <a:t>https://pixabay.com/es/vectors/sal%c3%b3n-de-clases-1297779/</a:t>
            </a:r>
          </a:p>
        </p:txBody>
      </p:sp>
      <p:pic>
        <p:nvPicPr>
          <p:cNvPr id="12" name="Imagen 11"/>
          <p:cNvPicPr>
            <a:picLocks noChangeAspect="1"/>
          </p:cNvPicPr>
          <p:nvPr/>
        </p:nvPicPr>
        <p:blipFill>
          <a:blip r:embed="rId12"/>
          <a:stretch>
            <a:fillRect/>
          </a:stretch>
        </p:blipFill>
        <p:spPr>
          <a:xfrm>
            <a:off x="9740511" y="314751"/>
            <a:ext cx="1378334" cy="1766033"/>
          </a:xfrm>
          <a:prstGeom prst="rect">
            <a:avLst/>
          </a:prstGeom>
        </p:spPr>
      </p:pic>
      <p:sp>
        <p:nvSpPr>
          <p:cNvPr id="14" name="Rectángulo 13"/>
          <p:cNvSpPr/>
          <p:nvPr/>
        </p:nvSpPr>
        <p:spPr>
          <a:xfrm>
            <a:off x="9347303" y="2087436"/>
            <a:ext cx="2374797" cy="400110"/>
          </a:xfrm>
          <a:prstGeom prst="rect">
            <a:avLst/>
          </a:prstGeom>
        </p:spPr>
        <p:txBody>
          <a:bodyPr wrap="square">
            <a:spAutoFit/>
          </a:bodyPr>
          <a:lstStyle/>
          <a:p>
            <a:r>
              <a:rPr lang="es-MX" sz="1000" dirty="0" err="1"/>
              <a:t>Fuente:https</a:t>
            </a:r>
            <a:r>
              <a:rPr lang="es-MX" sz="1000" dirty="0"/>
              <a:t>://pixabay.com/es/</a:t>
            </a:r>
            <a:r>
              <a:rPr lang="es-MX" sz="1000" dirty="0" err="1"/>
              <a:t>vectors</a:t>
            </a:r>
            <a:r>
              <a:rPr lang="es-MX" sz="1000" dirty="0"/>
              <a:t>/lista-de-verificaci%c3%b3n-cheque-154274/</a:t>
            </a:r>
          </a:p>
        </p:txBody>
      </p:sp>
    </p:spTree>
    <p:extLst>
      <p:ext uri="{BB962C8B-B14F-4D97-AF65-F5344CB8AC3E}">
        <p14:creationId xmlns:p14="http://schemas.microsoft.com/office/powerpoint/2010/main" val="14923232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7182" fill="hold"/>
                                        <p:tgtEl>
                                          <p:spTgt spid="2"/>
                                        </p:tgtEl>
                                      </p:cBhvr>
                                    </p:cmd>
                                  </p:childTnLst>
                                </p:cTn>
                              </p:par>
                            </p:childTnLst>
                          </p:cTn>
                        </p:par>
                      </p:childTnLst>
                    </p:cTn>
                  </p:par>
                </p:childTnLst>
              </p:cTn>
              <p:nextCondLst>
                <p:cond evt="onClick" delay="0">
                  <p:tgtEl>
                    <p:spTgt spid="2"/>
                  </p:tgtEl>
                </p:cond>
              </p:nextCondLst>
            </p:seq>
            <p:video>
              <p:cMediaNode vol="80000">
                <p:cTn id="20" fill="hold" display="0">
                  <p:stCondLst>
                    <p:cond delay="indefinite"/>
                  </p:stCondLst>
                  <p:endCondLst>
                    <p:cond evt="onStopAudio" delay="0">
                      <p:tgtEl>
                        <p:sldTgt/>
                      </p:tgtEl>
                    </p:cond>
                  </p:endCondLst>
                </p:cTn>
                <p:tgtEl>
                  <p:spTgt spid="2"/>
                </p:tgtEl>
              </p:cMediaNode>
            </p:video>
            <p:seq concurrent="1" nextAc="seek">
              <p:cTn id="21" restart="whenNotActive" fill="hold" evtFilter="cancelBubble" nodeType="interactiveSeq">
                <p:stCondLst>
                  <p:cond evt="onClick" delay="0">
                    <p:tgtEl>
                      <p:spTgt spid="10"/>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7592" fill="hold"/>
                                        <p:tgtEl>
                                          <p:spTgt spid="10"/>
                                        </p:tgtEl>
                                      </p:cBhvr>
                                    </p:cmd>
                                  </p:childTnLst>
                                </p:cTn>
                              </p:par>
                            </p:childTnLst>
                          </p:cTn>
                        </p:par>
                      </p:childTnLst>
                    </p:cTn>
                  </p:par>
                </p:childTnLst>
              </p:cTn>
              <p:nextCondLst>
                <p:cond evt="onClick" delay="0">
                  <p:tgtEl>
                    <p:spTgt spid="10"/>
                  </p:tgtEl>
                </p:cond>
              </p:nextCondLst>
            </p:seq>
            <p:video>
              <p:cMediaNode vol="80000">
                <p:cTn id="26" fill="hold" display="0">
                  <p:stCondLst>
                    <p:cond delay="indefinite"/>
                  </p:stCondLst>
                  <p:endCondLst>
                    <p:cond evt="onStopAudio" delay="0">
                      <p:tgtEl>
                        <p:sldTgt/>
                      </p:tgtEl>
                    </p:cond>
                  </p:endCondLst>
                </p:cTn>
                <p:tgtEl>
                  <p:spTgt spid="10"/>
                </p:tgtEl>
              </p:cMediaNode>
            </p:video>
            <p:seq concurrent="1" nextAc="seek">
              <p:cTn id="27" restart="whenNotActive" fill="hold" evtFilter="cancelBubble" nodeType="interactiveSeq">
                <p:stCondLst>
                  <p:cond evt="onClick" delay="0">
                    <p:tgtEl>
                      <p:spTgt spid="13"/>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8319" fill="hold"/>
                                        <p:tgtEl>
                                          <p:spTgt spid="13"/>
                                        </p:tgtEl>
                                      </p:cBhvr>
                                    </p:cmd>
                                  </p:childTnLst>
                                </p:cTn>
                              </p:par>
                            </p:childTnLst>
                          </p:cTn>
                        </p:par>
                      </p:childTnLst>
                    </p:cTn>
                  </p:par>
                </p:childTnLst>
              </p:cTn>
              <p:nextCondLst>
                <p:cond evt="onClick" delay="0">
                  <p:tgtEl>
                    <p:spTgt spid="13"/>
                  </p:tgtEl>
                </p:cond>
              </p:nextCondLst>
            </p:seq>
            <p:video>
              <p:cMediaNode vol="80000">
                <p:cTn id="32" fill="hold" display="0">
                  <p:stCondLst>
                    <p:cond delay="indefinite"/>
                  </p:stCondLst>
                  <p:endCondLst>
                    <p:cond evt="onStopAudio" delay="0">
                      <p:tgtEl>
                        <p:sldTgt/>
                      </p:tgtEl>
                    </p:cond>
                  </p:endCondLst>
                </p:cTn>
                <p:tgtEl>
                  <p:spTgt spid="13"/>
                </p:tgtEl>
              </p:cMediaNode>
            </p:video>
          </p:childTnLst>
        </p:cTn>
      </p:par>
    </p:tnLst>
    <p:bldLst>
      <p:bldP spid="4"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5" name="Redondear rectángulo de esquina diagonal 4"/>
          <p:cNvSpPr/>
          <p:nvPr/>
        </p:nvSpPr>
        <p:spPr>
          <a:xfrm>
            <a:off x="1509483" y="405493"/>
            <a:ext cx="9421587" cy="3086100"/>
          </a:xfrm>
          <a:prstGeom prst="round2DiagRect">
            <a:avLst/>
          </a:prstGeom>
          <a:solidFill>
            <a:schemeClr val="accent6">
              <a:lumMod val="20000"/>
              <a:lumOff val="80000"/>
            </a:schemeClr>
          </a:solidFill>
          <a:ln w="57150">
            <a:prstDash val="lgDashDotDot"/>
          </a:ln>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spcAft>
                <a:spcPts val="800"/>
              </a:spcAft>
            </a:pPr>
            <a:endParaRPr lang="es-MX" sz="20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MX" sz="20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Momento 2</a:t>
            </a:r>
          </a:p>
          <a:p>
            <a:pPr algn="ctr">
              <a:lnSpc>
                <a:spcPct val="150000"/>
              </a:lnSpc>
              <a:spcAft>
                <a:spcPts val="800"/>
              </a:spcAft>
            </a:pPr>
            <a:r>
              <a:rPr lang="es-MX" sz="20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RECUPERACIÓN</a:t>
            </a:r>
          </a:p>
          <a:p>
            <a:pPr algn="just">
              <a:lnSpc>
                <a:spcPct val="150000"/>
              </a:lnSpc>
              <a:spcAft>
                <a:spcPts val="800"/>
              </a:spcAft>
            </a:pPr>
            <a:r>
              <a:rPr lang="es-MX" dirty="0">
                <a:latin typeface="Century Gothic" panose="020B0502020202020204" pitchFamily="34" charset="0"/>
                <a:ea typeface="Calibri" panose="020F0502020204030204" pitchFamily="34" charset="0"/>
                <a:cs typeface="Times New Roman" panose="02020603050405020304" pitchFamily="18" charset="0"/>
              </a:rPr>
              <a:t>Es momento de que </a:t>
            </a:r>
            <a:r>
              <a:rPr lang="es-MX" b="1" dirty="0">
                <a:latin typeface="Century Gothic" panose="020B0502020202020204" pitchFamily="34" charset="0"/>
                <a:ea typeface="Calibri" panose="020F0502020204030204" pitchFamily="34" charset="0"/>
                <a:cs typeface="Times New Roman" panose="02020603050405020304" pitchFamily="18" charset="0"/>
              </a:rPr>
              <a:t>demuestres tus conocimientos previos</a:t>
            </a:r>
            <a:r>
              <a:rPr lang="es-MX" dirty="0">
                <a:latin typeface="Century Gothic" panose="020B0502020202020204" pitchFamily="34" charset="0"/>
                <a:ea typeface="Calibri" panose="020F0502020204030204" pitchFamily="34" charset="0"/>
                <a:cs typeface="Times New Roman" panose="02020603050405020304" pitchFamily="18" charset="0"/>
              </a:rPr>
              <a:t>, con el dialogo con tus compañeros donde tengas la oportunidad de expresar tu opinión y puedas continuar aprendiendo,  comenta: ¿qué conoces sobre el contenido a desarrollar para el proyecto? </a:t>
            </a:r>
          </a:p>
          <a:p>
            <a:pPr algn="just">
              <a:lnSpc>
                <a:spcPct val="150000"/>
              </a:lnSpc>
              <a:spcAft>
                <a:spcPts val="800"/>
              </a:spcAft>
            </a:pPr>
            <a:endParaRPr lang="es-MX"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a:blip r:embed="rId5"/>
          <a:stretch>
            <a:fillRect/>
          </a:stretch>
        </p:blipFill>
        <p:spPr>
          <a:xfrm>
            <a:off x="4631417" y="3491593"/>
            <a:ext cx="2582183" cy="2597462"/>
          </a:xfrm>
          <a:prstGeom prst="rect">
            <a:avLst/>
          </a:prstGeom>
        </p:spPr>
      </p:pic>
      <p:pic>
        <p:nvPicPr>
          <p:cNvPr id="2" name="WhatsApp Audio 2023-02-17 at 10.26.42 AM (3)">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7889875" y="854075"/>
            <a:ext cx="609600" cy="609600"/>
          </a:xfrm>
          <a:prstGeom prst="rect">
            <a:avLst/>
          </a:prstGeom>
        </p:spPr>
      </p:pic>
      <p:sp>
        <p:nvSpPr>
          <p:cNvPr id="3" name="Rectángulo 2"/>
          <p:cNvSpPr/>
          <p:nvPr/>
        </p:nvSpPr>
        <p:spPr>
          <a:xfrm>
            <a:off x="3711575" y="6089055"/>
            <a:ext cx="4711700" cy="400110"/>
          </a:xfrm>
          <a:prstGeom prst="rect">
            <a:avLst/>
          </a:prstGeom>
        </p:spPr>
        <p:txBody>
          <a:bodyPr wrap="square">
            <a:spAutoFit/>
          </a:bodyPr>
          <a:lstStyle/>
          <a:p>
            <a:r>
              <a:rPr lang="es-MX" sz="1000" dirty="0"/>
              <a:t>Fuente: https://pixabay.com/es/vectors/grupo-discusi%c3%b3n-gente-conversacion-1962592/</a:t>
            </a:r>
          </a:p>
        </p:txBody>
      </p:sp>
    </p:spTree>
    <p:extLst>
      <p:ext uri="{BB962C8B-B14F-4D97-AF65-F5344CB8AC3E}">
        <p14:creationId xmlns:p14="http://schemas.microsoft.com/office/powerpoint/2010/main" val="9948053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7716"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endCondLst>
                    <p:cond evt="onStopAudio" delay="0">
                      <p:tgtEl>
                        <p:sldTgt/>
                      </p:tgtEl>
                    </p:cond>
                  </p:endCondLst>
                </p:cTn>
                <p:tgtEl>
                  <p:spTgt spid="2"/>
                </p:tgtEl>
              </p:cMediaNode>
            </p:video>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6"/>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310242" y="279328"/>
            <a:ext cx="6134097" cy="5066323"/>
          </a:xfrm>
          <a:prstGeom prst="rect">
            <a:avLst/>
          </a:prstGeom>
          <a:solidFill>
            <a:schemeClr val="accent4">
              <a:lumMod val="20000"/>
              <a:lumOff val="80000"/>
            </a:schemeClr>
          </a:solidFill>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50000"/>
              </a:lnSpc>
              <a:spcAft>
                <a:spcPts val="800"/>
              </a:spcAft>
            </a:pPr>
            <a:r>
              <a:rPr lang="es-MX" sz="1900"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Momento 3</a:t>
            </a:r>
          </a:p>
          <a:p>
            <a:pPr algn="ctr">
              <a:lnSpc>
                <a:spcPct val="150000"/>
              </a:lnSpc>
              <a:spcAft>
                <a:spcPts val="800"/>
              </a:spcAft>
            </a:pPr>
            <a:r>
              <a:rPr lang="es-MX" sz="1900"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PLANIFICACIÓN</a:t>
            </a:r>
          </a:p>
          <a:p>
            <a:pPr algn="just">
              <a:lnSpc>
                <a:spcPct val="150000"/>
              </a:lnSpc>
              <a:spcAft>
                <a:spcPts val="800"/>
              </a:spcAft>
            </a:pPr>
            <a:r>
              <a:rPr lang="es-MX" sz="1900" dirty="0">
                <a:latin typeface="Century Gothic" panose="020B0502020202020204" pitchFamily="34" charset="0"/>
                <a:ea typeface="Calibri" panose="020F0502020204030204" pitchFamily="34" charset="0"/>
                <a:cs typeface="Times New Roman" panose="02020603050405020304" pitchFamily="18" charset="0"/>
              </a:rPr>
              <a:t>Es tiempo de </a:t>
            </a:r>
            <a:r>
              <a:rPr lang="es-MX" sz="1900" b="1" dirty="0">
                <a:latin typeface="Century Gothic" panose="020B0502020202020204" pitchFamily="34" charset="0"/>
                <a:ea typeface="Calibri" panose="020F0502020204030204" pitchFamily="34" charset="0"/>
                <a:cs typeface="Times New Roman" panose="02020603050405020304" pitchFamily="18" charset="0"/>
              </a:rPr>
              <a:t>trabajar en conjunto</a:t>
            </a:r>
            <a:r>
              <a:rPr lang="es-MX" sz="1900" dirty="0">
                <a:latin typeface="Century Gothic" panose="020B0502020202020204" pitchFamily="34" charset="0"/>
                <a:ea typeface="Calibri" panose="020F0502020204030204" pitchFamily="34" charset="0"/>
                <a:cs typeface="Times New Roman" panose="02020603050405020304" pitchFamily="18" charset="0"/>
              </a:rPr>
              <a:t>, integra a tus compañeros, maestros y padres de familia para este proyecto, cada uno deberá tener una acción determinada a realizar para su logro, no olviden siempre tener comunicación constante, deberán acordar cómo será dicha comunicación (en un espacio físico o de forma virtual) para que puedan expresarse con confianza, seguridad y respeto.</a:t>
            </a:r>
          </a:p>
        </p:txBody>
      </p:sp>
      <p:sp>
        <p:nvSpPr>
          <p:cNvPr id="5" name="Rectángulo 4"/>
          <p:cNvSpPr/>
          <p:nvPr/>
        </p:nvSpPr>
        <p:spPr>
          <a:xfrm>
            <a:off x="7004300" y="883772"/>
            <a:ext cx="4610100" cy="2342116"/>
          </a:xfrm>
          <a:prstGeom prst="rect">
            <a:avLst/>
          </a:prstGeom>
          <a:solidFill>
            <a:schemeClr val="accent4">
              <a:lumMod val="20000"/>
              <a:lumOff val="80000"/>
            </a:schemeClr>
          </a:solidFill>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spcAft>
                <a:spcPts val="800"/>
              </a:spcAft>
            </a:pPr>
            <a:r>
              <a:rPr lang="es-MX" sz="2000" dirty="0">
                <a:latin typeface="Century Gothic" panose="020B0502020202020204" pitchFamily="34" charset="0"/>
                <a:ea typeface="Calibri" panose="020F0502020204030204" pitchFamily="34" charset="0"/>
                <a:cs typeface="Times New Roman" panose="02020603050405020304" pitchFamily="18" charset="0"/>
              </a:rPr>
              <a:t>Comiencen a realizar </a:t>
            </a:r>
            <a:r>
              <a:rPr lang="es-MX" sz="2000" b="1" dirty="0">
                <a:latin typeface="Century Gothic" panose="020B0502020202020204" pitchFamily="34" charset="0"/>
                <a:ea typeface="Calibri" panose="020F0502020204030204" pitchFamily="34" charset="0"/>
                <a:cs typeface="Times New Roman" panose="02020603050405020304" pitchFamily="18" charset="0"/>
              </a:rPr>
              <a:t>sus primeras producciones</a:t>
            </a:r>
            <a:r>
              <a:rPr lang="es-MX" sz="2000" dirty="0">
                <a:latin typeface="Century Gothic" panose="020B0502020202020204" pitchFamily="34" charset="0"/>
                <a:ea typeface="Calibri" panose="020F0502020204030204" pitchFamily="34" charset="0"/>
                <a:cs typeface="Times New Roman" panose="02020603050405020304" pitchFamily="18" charset="0"/>
              </a:rPr>
              <a:t> para llegar al final del proceso, consideren los tiempos de realización y el tipo de acciones que tendrán que realizar cada uno.</a:t>
            </a:r>
          </a:p>
        </p:txBody>
      </p:sp>
      <p:pic>
        <p:nvPicPr>
          <p:cNvPr id="1026" name="Picture 2" descr="Gráficos vectoriales gratis de Pixelch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1086" y="4879445"/>
            <a:ext cx="3316989" cy="197855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8"/>
          <a:stretch>
            <a:fillRect/>
          </a:stretch>
        </p:blipFill>
        <p:spPr>
          <a:xfrm flipH="1">
            <a:off x="10818429" y="3331096"/>
            <a:ext cx="795971" cy="1455001"/>
          </a:xfrm>
          <a:prstGeom prst="rect">
            <a:avLst/>
          </a:prstGeom>
        </p:spPr>
      </p:pic>
      <p:pic>
        <p:nvPicPr>
          <p:cNvPr id="9" name="WhatsApp Audio 2023-02-17 at 10.26.42 A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4918075" y="409575"/>
            <a:ext cx="609600" cy="609600"/>
          </a:xfrm>
          <a:prstGeom prst="rect">
            <a:avLst/>
          </a:prstGeom>
        </p:spPr>
      </p:pic>
      <p:pic>
        <p:nvPicPr>
          <p:cNvPr id="13" name="WhatsApp Audio 2023-02-17 at 10.26.42 AM (5)">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9125649" y="270997"/>
            <a:ext cx="609600" cy="609600"/>
          </a:xfrm>
          <a:prstGeom prst="rect">
            <a:avLst/>
          </a:prstGeom>
        </p:spPr>
      </p:pic>
      <p:sp>
        <p:nvSpPr>
          <p:cNvPr id="2" name="Rectángulo 1"/>
          <p:cNvSpPr/>
          <p:nvPr/>
        </p:nvSpPr>
        <p:spPr>
          <a:xfrm>
            <a:off x="10078149" y="4879445"/>
            <a:ext cx="2113851" cy="369332"/>
          </a:xfrm>
          <a:prstGeom prst="rect">
            <a:avLst/>
          </a:prstGeom>
        </p:spPr>
        <p:txBody>
          <a:bodyPr wrap="square">
            <a:spAutoFit/>
          </a:bodyPr>
          <a:lstStyle/>
          <a:p>
            <a:r>
              <a:rPr lang="es-MX" sz="900" dirty="0"/>
              <a:t>https://pixabay.com/es/vectors/reloj-de-arena-reloj-temporizador-152090/</a:t>
            </a:r>
          </a:p>
        </p:txBody>
      </p:sp>
      <p:sp>
        <p:nvSpPr>
          <p:cNvPr id="3" name="Rectángulo 2"/>
          <p:cNvSpPr/>
          <p:nvPr/>
        </p:nvSpPr>
        <p:spPr>
          <a:xfrm>
            <a:off x="2690835" y="6525184"/>
            <a:ext cx="4114800" cy="230832"/>
          </a:xfrm>
          <a:prstGeom prst="rect">
            <a:avLst/>
          </a:prstGeom>
        </p:spPr>
        <p:txBody>
          <a:bodyPr wrap="square">
            <a:spAutoFit/>
          </a:bodyPr>
          <a:lstStyle/>
          <a:p>
            <a:r>
              <a:rPr lang="es-MX" sz="900" dirty="0"/>
              <a:t>Fuente: https://pixabay.com/es/vectors/pixelchen-seminario-conferencia-3974170/</a:t>
            </a:r>
          </a:p>
        </p:txBody>
      </p:sp>
      <p:pic>
        <p:nvPicPr>
          <p:cNvPr id="6" name="Imagen 5"/>
          <p:cNvPicPr>
            <a:picLocks noChangeAspect="1"/>
          </p:cNvPicPr>
          <p:nvPr/>
        </p:nvPicPr>
        <p:blipFill>
          <a:blip r:embed="rId10"/>
          <a:stretch>
            <a:fillRect/>
          </a:stretch>
        </p:blipFill>
        <p:spPr>
          <a:xfrm>
            <a:off x="7100249" y="3331096"/>
            <a:ext cx="2025400" cy="2182250"/>
          </a:xfrm>
          <a:prstGeom prst="rect">
            <a:avLst/>
          </a:prstGeom>
        </p:spPr>
      </p:pic>
      <p:sp>
        <p:nvSpPr>
          <p:cNvPr id="10" name="Rectángulo 9"/>
          <p:cNvSpPr/>
          <p:nvPr/>
        </p:nvSpPr>
        <p:spPr>
          <a:xfrm>
            <a:off x="7236524" y="5513346"/>
            <a:ext cx="2806700" cy="400110"/>
          </a:xfrm>
          <a:prstGeom prst="rect">
            <a:avLst/>
          </a:prstGeom>
        </p:spPr>
        <p:txBody>
          <a:bodyPr wrap="square">
            <a:spAutoFit/>
          </a:bodyPr>
          <a:lstStyle/>
          <a:p>
            <a:r>
              <a:rPr lang="es-MX" sz="1000" dirty="0" err="1"/>
              <a:t>Fuente:https</a:t>
            </a:r>
            <a:r>
              <a:rPr lang="es-MX" sz="1000" dirty="0"/>
              <a:t>://pixabay.com/es/vectors/lista-de-verificaci%c3%b3n-tarea-1295319/</a:t>
            </a:r>
          </a:p>
        </p:txBody>
      </p:sp>
    </p:spTree>
    <p:extLst>
      <p:ext uri="{BB962C8B-B14F-4D97-AF65-F5344CB8AC3E}">
        <p14:creationId xmlns:p14="http://schemas.microsoft.com/office/powerpoint/2010/main" val="602105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9023" fill="hold"/>
                                        <p:tgtEl>
                                          <p:spTgt spid="9"/>
                                        </p:tgtEl>
                                      </p:cBhvr>
                                    </p:cmd>
                                  </p:childTnLst>
                                </p:cTn>
                              </p:par>
                            </p:childTnLst>
                          </p:cTn>
                        </p:par>
                      </p:childTnLst>
                    </p:cTn>
                  </p:par>
                </p:childTnLst>
              </p:cTn>
              <p:nextCondLst>
                <p:cond evt="onClick" delay="0">
                  <p:tgtEl>
                    <p:spTgt spid="9"/>
                  </p:tgtEl>
                </p:cond>
              </p:nextCondLst>
            </p:seq>
            <p:video>
              <p:cMediaNode vol="80000">
                <p:cTn id="16" fill="hold" display="0">
                  <p:stCondLst>
                    <p:cond delay="indefinite"/>
                  </p:stCondLst>
                  <p:endCondLst>
                    <p:cond evt="onStopAudio" delay="0">
                      <p:tgtEl>
                        <p:sldTgt/>
                      </p:tgtEl>
                    </p:cond>
                  </p:endCondLst>
                </p:cTn>
                <p:tgtEl>
                  <p:spTgt spid="9"/>
                </p:tgtEl>
              </p:cMediaNode>
            </p:video>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1052" fill="hold"/>
                                        <p:tgtEl>
                                          <p:spTgt spid="13"/>
                                        </p:tgtEl>
                                      </p:cBhvr>
                                    </p:cmd>
                                  </p:childTnLst>
                                </p:cTn>
                              </p:par>
                            </p:childTnLst>
                          </p:cTn>
                        </p:par>
                      </p:childTnLst>
                    </p:cTn>
                  </p:par>
                </p:childTnLst>
              </p:cTn>
              <p:nextCondLst>
                <p:cond evt="onClick" delay="0">
                  <p:tgtEl>
                    <p:spTgt spid="13"/>
                  </p:tgtEl>
                </p:cond>
              </p:nextCondLst>
            </p:seq>
            <p:video>
              <p:cMediaNode vol="80000">
                <p:cTn id="22" fill="hold" display="0">
                  <p:stCondLst>
                    <p:cond delay="indefinite"/>
                  </p:stCondLst>
                  <p:endCondLst>
                    <p:cond evt="onStopAudio" delay="0">
                      <p:tgtEl>
                        <p:sldTgt/>
                      </p:tgtEl>
                    </p:cond>
                  </p:endCondLst>
                </p:cTn>
                <p:tgtEl>
                  <p:spTgt spid="13"/>
                </p:tgtEl>
              </p:cMediaNode>
            </p:video>
          </p:childTnLst>
        </p:cTn>
      </p:par>
    </p:tnLst>
    <p:bldLst>
      <p:bldP spid="4" grpId="0" animBg="1"/>
      <p:bldP spid="5"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10422</TotalTime>
  <Words>1439</Words>
  <Application>Microsoft Office PowerPoint</Application>
  <PresentationFormat>Panorámica</PresentationFormat>
  <Paragraphs>104</Paragraphs>
  <Slides>15</Slides>
  <Notes>0</Notes>
  <HiddenSlides>0</HiddenSlides>
  <MMClips>22</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Arial</vt:lpstr>
      <vt:lpstr>Calibri</vt:lpstr>
      <vt:lpstr>Calibri Light</vt:lpstr>
      <vt:lpstr>Century Gothic</vt:lpstr>
      <vt:lpstr>Comic Sans MS</vt:lpstr>
      <vt:lpstr>Helvetica</vt:lpstr>
      <vt:lpstr>Tema de Office</vt:lpstr>
      <vt:lpstr>Presentación de PowerPoint</vt:lpstr>
      <vt:lpstr>INTRODUCCIÓN </vt:lpstr>
      <vt:lpstr>OBJETIVO</vt:lpstr>
      <vt:lpstr>¿Qué debes conocer para hacer tu proyecto comunitario?</vt:lpstr>
      <vt:lpstr> Experimenta. Utiliza tu imaginación para dar solución a los problemas de tu entorno. </vt:lpstr>
      <vt:lpstr>Realiza actividades que te sean un reto que te ayuden a aprender, divertirte, crear y socializar.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Referencias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REALIZA TU PROYECTO COMUNITARIO</dc:title>
  <dc:creator>Baruch</dc:creator>
  <cp:lastModifiedBy>Direccion</cp:lastModifiedBy>
  <cp:revision>70</cp:revision>
  <dcterms:created xsi:type="dcterms:W3CDTF">2022-12-08T17:08:47Z</dcterms:created>
  <dcterms:modified xsi:type="dcterms:W3CDTF">2023-02-28T23:19:05Z</dcterms:modified>
</cp:coreProperties>
</file>