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sldIdLst>
    <p:sldId id="271" r:id="rId5"/>
    <p:sldId id="257" r:id="rId6"/>
    <p:sldId id="258" r:id="rId7"/>
    <p:sldId id="266" r:id="rId8"/>
    <p:sldId id="259" r:id="rId9"/>
    <p:sldId id="261" r:id="rId10"/>
    <p:sldId id="260" r:id="rId11"/>
    <p:sldId id="263" r:id="rId12"/>
    <p:sldId id="264" r:id="rId13"/>
    <p:sldId id="265" r:id="rId14"/>
    <p:sldId id="267" r:id="rId15"/>
    <p:sldId id="268" r:id="rId16"/>
    <p:sldId id="269"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5" autoAdjust="0"/>
    <p:restoredTop sz="94600"/>
  </p:normalViewPr>
  <p:slideViewPr>
    <p:cSldViewPr>
      <p:cViewPr varScale="1">
        <p:scale>
          <a:sx n="85" d="100"/>
          <a:sy n="85" d="100"/>
        </p:scale>
        <p:origin x="99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039B49EC-2249-4EB0-89A8-88F0B2CA1B3E}" type="slidenum">
              <a:rPr lang="es-ES" smtClean="0"/>
              <a:pPr/>
              <a:t>‹Nº›</a:t>
            </a:fld>
            <a:endParaRPr lang="es-ES" dirty="0"/>
          </a:p>
        </p:txBody>
      </p:sp>
    </p:spTree>
    <p:extLst>
      <p:ext uri="{BB962C8B-B14F-4D97-AF65-F5344CB8AC3E}">
        <p14:creationId xmlns:p14="http://schemas.microsoft.com/office/powerpoint/2010/main" val="2251641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0EA8E01-A2AB-419F-BD27-A32781C1665A}" type="slidenum">
              <a:rPr lang="es-ES" smtClean="0"/>
              <a:pPr/>
              <a:t>‹Nº›</a:t>
            </a:fld>
            <a:endParaRPr lang="es-ES" dirty="0"/>
          </a:p>
        </p:txBody>
      </p:sp>
    </p:spTree>
    <p:extLst>
      <p:ext uri="{BB962C8B-B14F-4D97-AF65-F5344CB8AC3E}">
        <p14:creationId xmlns:p14="http://schemas.microsoft.com/office/powerpoint/2010/main" val="92349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686EF54E-D063-4A4A-B962-219A976E615E}" type="slidenum">
              <a:rPr lang="es-ES" smtClean="0"/>
              <a:pPr/>
              <a:t>‹Nº›</a:t>
            </a:fld>
            <a:endParaRPr lang="es-ES" dirty="0"/>
          </a:p>
        </p:txBody>
      </p:sp>
    </p:spTree>
    <p:extLst>
      <p:ext uri="{BB962C8B-B14F-4D97-AF65-F5344CB8AC3E}">
        <p14:creationId xmlns:p14="http://schemas.microsoft.com/office/powerpoint/2010/main" val="234384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15FB2D58-7B86-42DB-A048-ADEBC672D14F}" type="slidenum">
              <a:rPr lang="es-ES" smtClean="0"/>
              <a:pPr/>
              <a:t>‹Nº›</a:t>
            </a:fld>
            <a:endParaRPr lang="es-ES" dirty="0"/>
          </a:p>
        </p:txBody>
      </p:sp>
    </p:spTree>
    <p:extLst>
      <p:ext uri="{BB962C8B-B14F-4D97-AF65-F5344CB8AC3E}">
        <p14:creationId xmlns:p14="http://schemas.microsoft.com/office/powerpoint/2010/main" val="50503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3A130B9-0620-4A6B-8B77-9C2D6EE98805}" type="slidenum">
              <a:rPr lang="es-ES" smtClean="0"/>
              <a:pPr/>
              <a:t>‹Nº›</a:t>
            </a:fld>
            <a:endParaRPr lang="es-ES" dirty="0"/>
          </a:p>
        </p:txBody>
      </p:sp>
    </p:spTree>
    <p:extLst>
      <p:ext uri="{BB962C8B-B14F-4D97-AF65-F5344CB8AC3E}">
        <p14:creationId xmlns:p14="http://schemas.microsoft.com/office/powerpoint/2010/main" val="319131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2E1F048A-FE87-4074-81A9-71E278C2EECA}" type="slidenum">
              <a:rPr lang="es-ES" smtClean="0"/>
              <a:pPr/>
              <a:t>‹Nº›</a:t>
            </a:fld>
            <a:endParaRPr lang="es-ES" dirty="0"/>
          </a:p>
        </p:txBody>
      </p:sp>
    </p:spTree>
    <p:extLst>
      <p:ext uri="{BB962C8B-B14F-4D97-AF65-F5344CB8AC3E}">
        <p14:creationId xmlns:p14="http://schemas.microsoft.com/office/powerpoint/2010/main" val="1831068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0E456B56-40F2-405E-A0C0-27EA73652466}" type="slidenum">
              <a:rPr lang="es-ES" smtClean="0"/>
              <a:pPr/>
              <a:t>‹Nº›</a:t>
            </a:fld>
            <a:endParaRPr lang="es-ES" dirty="0"/>
          </a:p>
        </p:txBody>
      </p:sp>
    </p:spTree>
    <p:extLst>
      <p:ext uri="{BB962C8B-B14F-4D97-AF65-F5344CB8AC3E}">
        <p14:creationId xmlns:p14="http://schemas.microsoft.com/office/powerpoint/2010/main" val="342318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6148F8BD-F869-4973-8F27-6DA65797A9DE}" type="slidenum">
              <a:rPr lang="es-ES" smtClean="0"/>
              <a:pPr/>
              <a:t>‹Nº›</a:t>
            </a:fld>
            <a:endParaRPr lang="es-ES" dirty="0"/>
          </a:p>
        </p:txBody>
      </p:sp>
    </p:spTree>
    <p:extLst>
      <p:ext uri="{BB962C8B-B14F-4D97-AF65-F5344CB8AC3E}">
        <p14:creationId xmlns:p14="http://schemas.microsoft.com/office/powerpoint/2010/main" val="19119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85D6FA0C-F175-4BB8-8B3F-E319171EA289}" type="slidenum">
              <a:rPr lang="es-ES" smtClean="0"/>
              <a:pPr/>
              <a:t>‹Nº›</a:t>
            </a:fld>
            <a:endParaRPr lang="es-ES" dirty="0"/>
          </a:p>
        </p:txBody>
      </p:sp>
    </p:spTree>
    <p:extLst>
      <p:ext uri="{BB962C8B-B14F-4D97-AF65-F5344CB8AC3E}">
        <p14:creationId xmlns:p14="http://schemas.microsoft.com/office/powerpoint/2010/main" val="437640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5331B7D6-07F8-46B2-B3B1-B55B228D67A6}" type="slidenum">
              <a:rPr lang="es-ES" smtClean="0"/>
              <a:pPr/>
              <a:t>‹Nº›</a:t>
            </a:fld>
            <a:endParaRPr lang="es-ES" dirty="0"/>
          </a:p>
        </p:txBody>
      </p:sp>
    </p:spTree>
    <p:extLst>
      <p:ext uri="{BB962C8B-B14F-4D97-AF65-F5344CB8AC3E}">
        <p14:creationId xmlns:p14="http://schemas.microsoft.com/office/powerpoint/2010/main" val="893614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3323641-9794-4D2F-B3A7-E3E07300AA40}" type="slidenum">
              <a:rPr lang="es-ES" smtClean="0"/>
              <a:pPr/>
              <a:t>‹Nº›</a:t>
            </a:fld>
            <a:endParaRPr lang="es-ES" dirty="0"/>
          </a:p>
        </p:txBody>
      </p:sp>
    </p:spTree>
    <p:extLst>
      <p:ext uri="{BB962C8B-B14F-4D97-AF65-F5344CB8AC3E}">
        <p14:creationId xmlns:p14="http://schemas.microsoft.com/office/powerpoint/2010/main" val="356175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dirty="0"/>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7A2E66-CF93-4C4C-B57A-BA87012F89B7}" type="slidenum">
              <a:rPr lang="es-ES" smtClean="0"/>
              <a:pPr/>
              <a:t>‹Nº›</a:t>
            </a:fld>
            <a:endParaRPr lang="es-ES" dirty="0"/>
          </a:p>
        </p:txBody>
      </p:sp>
    </p:spTree>
    <p:extLst>
      <p:ext uri="{BB962C8B-B14F-4D97-AF65-F5344CB8AC3E}">
        <p14:creationId xmlns:p14="http://schemas.microsoft.com/office/powerpoint/2010/main" val="29984933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07199" y="1101188"/>
            <a:ext cx="797504" cy="500645"/>
          </a:xfrm>
          <a:prstGeom prst="rect">
            <a:avLst/>
          </a:prstGeom>
        </p:spPr>
      </p:pic>
      <p:pic>
        <p:nvPicPr>
          <p:cNvPr id="3" name="Imagen 2"/>
          <p:cNvPicPr>
            <a:picLocks noChangeAspect="1"/>
          </p:cNvPicPr>
          <p:nvPr/>
        </p:nvPicPr>
        <p:blipFill>
          <a:blip r:embed="rId3"/>
          <a:stretch>
            <a:fillRect/>
          </a:stretch>
        </p:blipFill>
        <p:spPr>
          <a:xfrm>
            <a:off x="2887242" y="1219196"/>
            <a:ext cx="667570" cy="410356"/>
          </a:xfrm>
          <a:prstGeom prst="rect">
            <a:avLst/>
          </a:prstGeom>
        </p:spPr>
      </p:pic>
      <p:pic>
        <p:nvPicPr>
          <p:cNvPr id="4" name="Imagen 3"/>
          <p:cNvPicPr>
            <a:picLocks noChangeAspect="1"/>
          </p:cNvPicPr>
          <p:nvPr/>
        </p:nvPicPr>
        <p:blipFill>
          <a:blip r:embed="rId4"/>
          <a:stretch>
            <a:fillRect/>
          </a:stretch>
        </p:blipFill>
        <p:spPr>
          <a:xfrm>
            <a:off x="4737352" y="1191477"/>
            <a:ext cx="862159" cy="465794"/>
          </a:xfrm>
          <a:prstGeom prst="rect">
            <a:avLst/>
          </a:prstGeom>
        </p:spPr>
      </p:pic>
      <p:pic>
        <p:nvPicPr>
          <p:cNvPr id="5" name="Imagen 4"/>
          <p:cNvPicPr>
            <a:picLocks noChangeAspect="1"/>
          </p:cNvPicPr>
          <p:nvPr/>
        </p:nvPicPr>
        <p:blipFill>
          <a:blip r:embed="rId5"/>
          <a:stretch>
            <a:fillRect/>
          </a:stretch>
        </p:blipFill>
        <p:spPr>
          <a:xfrm>
            <a:off x="6645924" y="1146332"/>
            <a:ext cx="682265" cy="410356"/>
          </a:xfrm>
          <a:prstGeom prst="rect">
            <a:avLst/>
          </a:prstGeom>
        </p:spPr>
      </p:pic>
      <p:pic>
        <p:nvPicPr>
          <p:cNvPr id="6" name="Imagen 5"/>
          <p:cNvPicPr>
            <a:picLocks noChangeAspect="1"/>
          </p:cNvPicPr>
          <p:nvPr/>
        </p:nvPicPr>
        <p:blipFill>
          <a:blip r:embed="rId6"/>
          <a:stretch>
            <a:fillRect/>
          </a:stretch>
        </p:blipFill>
        <p:spPr>
          <a:xfrm>
            <a:off x="4644008" y="1693868"/>
            <a:ext cx="1920129" cy="1547246"/>
          </a:xfrm>
          <a:prstGeom prst="rect">
            <a:avLst/>
          </a:prstGeom>
        </p:spPr>
      </p:pic>
      <p:sp>
        <p:nvSpPr>
          <p:cNvPr id="10" name="CuadroTexto 9"/>
          <p:cNvSpPr txBox="1"/>
          <p:nvPr/>
        </p:nvSpPr>
        <p:spPr>
          <a:xfrm>
            <a:off x="819547" y="4124391"/>
            <a:ext cx="4324197" cy="1107996"/>
          </a:xfrm>
          <a:prstGeom prst="rect">
            <a:avLst/>
          </a:prstGeom>
          <a:noFill/>
        </p:spPr>
        <p:txBody>
          <a:bodyPr wrap="none" rtlCol="0">
            <a:spAutoFit/>
          </a:bodyPr>
          <a:lstStyle/>
          <a:p>
            <a:r>
              <a:rPr lang="es-MX" sz="1200" dirty="0" smtClean="0">
                <a:latin typeface="Helvetica" panose="020B0604020202020204" pitchFamily="34" charset="0"/>
                <a:cs typeface="Helvetica" panose="020B0604020202020204" pitchFamily="34" charset="0"/>
              </a:rPr>
              <a:t>Autora:   </a:t>
            </a:r>
            <a:r>
              <a:rPr lang="es-MX" sz="1200" dirty="0" err="1" smtClean="0">
                <a:latin typeface="Helvetica" panose="020B0604020202020204" pitchFamily="34" charset="0"/>
                <a:cs typeface="Helvetica" panose="020B0604020202020204" pitchFamily="34" charset="0"/>
              </a:rPr>
              <a:t>Anajancy</a:t>
            </a:r>
            <a:r>
              <a:rPr lang="es-MX" sz="1200" dirty="0" smtClean="0">
                <a:latin typeface="Helvetica" panose="020B0604020202020204" pitchFamily="34" charset="0"/>
                <a:cs typeface="Helvetica" panose="020B0604020202020204" pitchFamily="34" charset="0"/>
              </a:rPr>
              <a:t> </a:t>
            </a:r>
            <a:r>
              <a:rPr lang="es-MX" sz="1200" dirty="0" err="1" smtClean="0">
                <a:latin typeface="Helvetica" panose="020B0604020202020204" pitchFamily="34" charset="0"/>
                <a:cs typeface="Helvetica" panose="020B0604020202020204" pitchFamily="34" charset="0"/>
              </a:rPr>
              <a:t>Lizeth</a:t>
            </a:r>
            <a:r>
              <a:rPr lang="es-MX" sz="1200" dirty="0" smtClean="0">
                <a:latin typeface="Helvetica" panose="020B0604020202020204" pitchFamily="34" charset="0"/>
                <a:cs typeface="Helvetica" panose="020B0604020202020204" pitchFamily="34" charset="0"/>
              </a:rPr>
              <a:t> Martínez Hernández </a:t>
            </a:r>
          </a:p>
          <a:p>
            <a:r>
              <a:rPr lang="es-MX" sz="1200" dirty="0" smtClean="0">
                <a:latin typeface="Helvetica" panose="020B0604020202020204" pitchFamily="34" charset="0"/>
                <a:cs typeface="Helvetica" panose="020B0604020202020204" pitchFamily="34" charset="0"/>
              </a:rPr>
              <a:t>Jardín de Niños Moctezuma </a:t>
            </a:r>
            <a:r>
              <a:rPr lang="es-MX" sz="1200" dirty="0" err="1" smtClean="0">
                <a:latin typeface="Helvetica" panose="020B0604020202020204" pitchFamily="34" charset="0"/>
                <a:cs typeface="Helvetica" panose="020B0604020202020204" pitchFamily="34" charset="0"/>
              </a:rPr>
              <a:t>Xocoyotzin</a:t>
            </a:r>
            <a:r>
              <a:rPr lang="es-MX" sz="1200" dirty="0" smtClean="0">
                <a:latin typeface="Helvetica" panose="020B0604020202020204" pitchFamily="34" charset="0"/>
                <a:cs typeface="Helvetica" panose="020B0604020202020204" pitchFamily="34" charset="0"/>
              </a:rPr>
              <a:t>  C.C.T. 15EJN3896X</a:t>
            </a:r>
          </a:p>
          <a:p>
            <a:r>
              <a:rPr lang="es-MX" sz="1200" dirty="0" smtClean="0">
                <a:latin typeface="Helvetica" panose="020B0604020202020204" pitchFamily="34" charset="0"/>
                <a:cs typeface="Helvetica" panose="020B0604020202020204" pitchFamily="34" charset="0"/>
              </a:rPr>
              <a:t>Ecatepec de Morelos</a:t>
            </a:r>
          </a:p>
          <a:p>
            <a:r>
              <a:rPr lang="es-MX" sz="1200" dirty="0" smtClean="0">
                <a:latin typeface="Helvetica" panose="020B0604020202020204" pitchFamily="34" charset="0"/>
                <a:cs typeface="Helvetica" panose="020B0604020202020204" pitchFamily="34" charset="0"/>
              </a:rPr>
              <a:t>13 de Noviembre de 2021 </a:t>
            </a:r>
          </a:p>
          <a:p>
            <a:endParaRPr lang="es-MX" dirty="0"/>
          </a:p>
        </p:txBody>
      </p:sp>
      <p:pic>
        <p:nvPicPr>
          <p:cNvPr id="11" name="Imagen 10"/>
          <p:cNvPicPr>
            <a:picLocks noChangeAspect="1"/>
          </p:cNvPicPr>
          <p:nvPr/>
        </p:nvPicPr>
        <p:blipFill rotWithShape="1">
          <a:blip r:embed="rId7"/>
          <a:srcRect l="16863" t="6654" r="5480"/>
          <a:stretch/>
        </p:blipFill>
        <p:spPr>
          <a:xfrm>
            <a:off x="5664201" y="3862917"/>
            <a:ext cx="3479800" cy="2137833"/>
          </a:xfrm>
          <a:prstGeom prst="rect">
            <a:avLst/>
          </a:prstGeom>
        </p:spPr>
      </p:pic>
      <p:sp>
        <p:nvSpPr>
          <p:cNvPr id="7" name="CuadroTexto 6"/>
          <p:cNvSpPr txBox="1"/>
          <p:nvPr/>
        </p:nvSpPr>
        <p:spPr>
          <a:xfrm>
            <a:off x="1581674" y="3207345"/>
            <a:ext cx="5688632" cy="646331"/>
          </a:xfrm>
          <a:prstGeom prst="rect">
            <a:avLst/>
          </a:prstGeom>
          <a:noFill/>
        </p:spPr>
        <p:txBody>
          <a:bodyPr wrap="square" rtlCol="0">
            <a:spAutoFit/>
          </a:bodyPr>
          <a:lstStyle/>
          <a:p>
            <a:r>
              <a:rPr lang="es-MX" sz="3600" dirty="0" smtClean="0">
                <a:effectLst>
                  <a:outerShdw blurRad="38100" dist="38100" dir="2700000" algn="tl">
                    <a:srgbClr val="000000">
                      <a:alpha val="43137"/>
                    </a:srgbClr>
                  </a:outerShdw>
                </a:effectLst>
              </a:rPr>
              <a:t>“</a:t>
            </a:r>
            <a:r>
              <a:rPr lang="es-MX" sz="3600" b="1"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a:t>
            </a:r>
            <a:r>
              <a:rPr lang="es-MX" sz="3600" b="1" dirty="0" smtClean="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Contando Cuentos </a:t>
            </a:r>
            <a:r>
              <a:rPr lang="es-MX" sz="3600" dirty="0" smtClean="0">
                <a:effectLst>
                  <a:outerShdw blurRad="38100" dist="38100" dir="2700000" algn="tl">
                    <a:srgbClr val="000000">
                      <a:alpha val="43137"/>
                    </a:srgbClr>
                  </a:outerShdw>
                </a:effectLst>
              </a:rPr>
              <a:t>” </a:t>
            </a:r>
            <a:endParaRPr lang="es-MX" sz="3600" dirty="0">
              <a:effectLst>
                <a:outerShdw blurRad="38100" dist="38100" dir="2700000" algn="tl">
                  <a:srgbClr val="000000">
                    <a:alpha val="43137"/>
                  </a:srgbClr>
                </a:outerShdw>
              </a:effectLst>
            </a:endParaRPr>
          </a:p>
        </p:txBody>
      </p:sp>
      <p:pic>
        <p:nvPicPr>
          <p:cNvPr id="8" name="Imagen 7"/>
          <p:cNvPicPr>
            <a:picLocks noChangeAspect="1"/>
          </p:cNvPicPr>
          <p:nvPr/>
        </p:nvPicPr>
        <p:blipFill>
          <a:blip r:embed="rId8"/>
          <a:stretch>
            <a:fillRect/>
          </a:stretch>
        </p:blipFill>
        <p:spPr>
          <a:xfrm>
            <a:off x="1050870" y="5607524"/>
            <a:ext cx="1101947" cy="393226"/>
          </a:xfrm>
          <a:prstGeom prst="rect">
            <a:avLst/>
          </a:prstGeom>
        </p:spPr>
      </p:pic>
    </p:spTree>
    <p:extLst>
      <p:ext uri="{BB962C8B-B14F-4D97-AF65-F5344CB8AC3E}">
        <p14:creationId xmlns:p14="http://schemas.microsoft.com/office/powerpoint/2010/main" val="4276175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EF55C2-EA6B-4C16-A55E-26766A644176}"/>
              </a:ext>
            </a:extLst>
          </p:cNvPr>
          <p:cNvSpPr>
            <a:spLocks noGrp="1"/>
          </p:cNvSpPr>
          <p:nvPr>
            <p:ph type="title"/>
          </p:nvPr>
        </p:nvSpPr>
        <p:spPr/>
        <p:txBody>
          <a:bodyPr/>
          <a:lstStyle/>
          <a:p>
            <a:pPr algn="ctr"/>
            <a:r>
              <a:rPr lang="es-MX" cap="all" dirty="0"/>
              <a:t>Fondos animados</a:t>
            </a:r>
          </a:p>
        </p:txBody>
      </p:sp>
      <p:sp>
        <p:nvSpPr>
          <p:cNvPr id="3" name="Marcador de contenido 2">
            <a:extLst>
              <a:ext uri="{FF2B5EF4-FFF2-40B4-BE49-F238E27FC236}">
                <a16:creationId xmlns:a16="http://schemas.microsoft.com/office/drawing/2014/main" id="{F648CE62-DD15-41AE-BCD9-7FDCD2B12279}"/>
              </a:ext>
            </a:extLst>
          </p:cNvPr>
          <p:cNvSpPr>
            <a:spLocks noGrp="1"/>
          </p:cNvSpPr>
          <p:nvPr>
            <p:ph idx="1"/>
          </p:nvPr>
        </p:nvSpPr>
        <p:spPr>
          <a:solidFill>
            <a:schemeClr val="bg1"/>
          </a:solidFill>
        </p:spPr>
        <p:txBody>
          <a:bodyPr/>
          <a:lstStyle/>
          <a:p>
            <a:r>
              <a:rPr lang="es-MX" sz="1800" dirty="0">
                <a:solidFill>
                  <a:schemeClr val="accent3">
                    <a:lumMod val="10000"/>
                  </a:schemeClr>
                </a:solidFill>
                <a:latin typeface="Century Gothic" panose="020B0502020202020204" pitchFamily="34" charset="0"/>
              </a:rPr>
              <a:t>El Internet es un mudo de posibilidades y recursos; siendo para la lectura un gran apoyo ya que nos da la posibilidad de encontrar en el buscador diversos fondos temáticos y utilizarlos durante una clase en línea por medio de las plataformas </a:t>
            </a:r>
            <a:r>
              <a:rPr lang="es-MX" sz="1800" dirty="0" err="1">
                <a:solidFill>
                  <a:schemeClr val="accent3">
                    <a:lumMod val="10000"/>
                  </a:schemeClr>
                </a:solidFill>
                <a:latin typeface="Century Gothic" panose="020B0502020202020204" pitchFamily="34" charset="0"/>
              </a:rPr>
              <a:t>Meet</a:t>
            </a:r>
            <a:r>
              <a:rPr lang="es-MX" sz="1800" dirty="0">
                <a:solidFill>
                  <a:schemeClr val="accent3">
                    <a:lumMod val="10000"/>
                  </a:schemeClr>
                </a:solidFill>
                <a:latin typeface="Century Gothic" panose="020B0502020202020204" pitchFamily="34" charset="0"/>
              </a:rPr>
              <a:t> y </a:t>
            </a:r>
            <a:r>
              <a:rPr lang="es-MX" sz="1800" dirty="0" smtClean="0">
                <a:solidFill>
                  <a:schemeClr val="accent3">
                    <a:lumMod val="10000"/>
                  </a:schemeClr>
                </a:solidFill>
                <a:latin typeface="Century Gothic" panose="020B0502020202020204" pitchFamily="34" charset="0"/>
              </a:rPr>
              <a:t>Zoom</a:t>
            </a:r>
            <a:r>
              <a:rPr lang="es-MX" sz="1800" dirty="0" smtClean="0">
                <a:solidFill>
                  <a:schemeClr val="accent3">
                    <a:lumMod val="10000"/>
                  </a:schemeClr>
                </a:solidFill>
                <a:latin typeface="Century Gothic" panose="020B0502020202020204" pitchFamily="34" charset="0"/>
              </a:rPr>
              <a:t>; entre muchas otras. </a:t>
            </a:r>
            <a:endParaRPr lang="es-MX" sz="1800" dirty="0" smtClean="0">
              <a:solidFill>
                <a:schemeClr val="accent3">
                  <a:lumMod val="10000"/>
                </a:schemeClr>
              </a:solidFill>
              <a:latin typeface="Century Gothic" panose="020B0502020202020204" pitchFamily="34" charset="0"/>
            </a:endParaRPr>
          </a:p>
          <a:p>
            <a:endParaRPr lang="es-MX" sz="1800" dirty="0">
              <a:solidFill>
                <a:schemeClr val="accent3">
                  <a:lumMod val="10000"/>
                </a:schemeClr>
              </a:solidFill>
              <a:latin typeface="Century Gothic" panose="020B0502020202020204" pitchFamily="34" charset="0"/>
            </a:endParaRPr>
          </a:p>
          <a:p>
            <a:pPr marL="0" indent="0" algn="just">
              <a:buNone/>
            </a:pPr>
            <a:r>
              <a:rPr lang="es-MX" sz="1800" dirty="0">
                <a:solidFill>
                  <a:schemeClr val="accent3">
                    <a:lumMod val="10000"/>
                  </a:schemeClr>
                </a:solidFill>
                <a:latin typeface="Century Gothic" panose="020B0502020202020204" pitchFamily="34" charset="0"/>
              </a:rPr>
              <a:t>Este recurso es de gran utilidad ya que el niño se ambienta </a:t>
            </a:r>
            <a:r>
              <a:rPr lang="es-MX" sz="1800" dirty="0" smtClean="0">
                <a:solidFill>
                  <a:schemeClr val="accent3">
                    <a:lumMod val="10000"/>
                  </a:schemeClr>
                </a:solidFill>
                <a:latin typeface="Century Gothic" panose="020B0502020202020204" pitchFamily="34" charset="0"/>
              </a:rPr>
              <a:t>fácilmente </a:t>
            </a:r>
            <a:r>
              <a:rPr lang="es-MX" sz="1800" dirty="0">
                <a:solidFill>
                  <a:schemeClr val="accent3">
                    <a:lumMod val="10000"/>
                  </a:schemeClr>
                </a:solidFill>
                <a:latin typeface="Century Gothic" panose="020B0502020202020204" pitchFamily="34" charset="0"/>
              </a:rPr>
              <a:t>en la </a:t>
            </a:r>
            <a:r>
              <a:rPr lang="es-MX" sz="1800" dirty="0" smtClean="0">
                <a:solidFill>
                  <a:schemeClr val="accent3">
                    <a:lumMod val="10000"/>
                  </a:schemeClr>
                </a:solidFill>
                <a:latin typeface="Century Gothic" panose="020B0502020202020204" pitchFamily="34" charset="0"/>
              </a:rPr>
              <a:t>historia,  desarrollando</a:t>
            </a:r>
            <a:r>
              <a:rPr lang="es-MX" sz="1800" dirty="0">
                <a:solidFill>
                  <a:schemeClr val="accent3">
                    <a:lumMod val="10000"/>
                  </a:schemeClr>
                </a:solidFill>
                <a:latin typeface="Century Gothic" panose="020B0502020202020204" pitchFamily="34" charset="0"/>
              </a:rPr>
              <a:t> :</a:t>
            </a:r>
            <a:endParaRPr lang="es-MX" sz="1800" dirty="0" smtClean="0">
              <a:solidFill>
                <a:schemeClr val="accent3">
                  <a:lumMod val="10000"/>
                </a:schemeClr>
              </a:solidFill>
              <a:latin typeface="Century Gothic" panose="020B0502020202020204" pitchFamily="34" charset="0"/>
            </a:endParaRPr>
          </a:p>
          <a:p>
            <a:pPr marL="0" indent="0">
              <a:buNone/>
            </a:pPr>
            <a:endParaRPr lang="es-MX" sz="1800" dirty="0">
              <a:solidFill>
                <a:schemeClr val="accent3">
                  <a:lumMod val="10000"/>
                </a:schemeClr>
              </a:solidFill>
              <a:latin typeface="Century Gothic" panose="020B0502020202020204" pitchFamily="34" charset="0"/>
            </a:endParaRPr>
          </a:p>
          <a:p>
            <a:r>
              <a:rPr lang="es-MX" sz="1800" dirty="0">
                <a:solidFill>
                  <a:schemeClr val="accent3">
                    <a:lumMod val="10000"/>
                  </a:schemeClr>
                </a:solidFill>
                <a:latin typeface="Century Gothic" panose="020B0502020202020204" pitchFamily="34" charset="0"/>
              </a:rPr>
              <a:t>Su </a:t>
            </a:r>
            <a:r>
              <a:rPr lang="es-MX" sz="1800" dirty="0" smtClean="0">
                <a:solidFill>
                  <a:schemeClr val="accent3">
                    <a:lumMod val="10000"/>
                  </a:schemeClr>
                </a:solidFill>
                <a:latin typeface="Century Gothic" panose="020B0502020202020204" pitchFamily="34" charset="0"/>
              </a:rPr>
              <a:t>atención, y,</a:t>
            </a:r>
            <a:endParaRPr lang="es-MX" sz="1800" dirty="0">
              <a:solidFill>
                <a:schemeClr val="accent3">
                  <a:lumMod val="10000"/>
                </a:schemeClr>
              </a:solidFill>
              <a:latin typeface="Century Gothic" panose="020B0502020202020204" pitchFamily="34" charset="0"/>
            </a:endParaRPr>
          </a:p>
          <a:p>
            <a:r>
              <a:rPr lang="es-MX" sz="1800" dirty="0">
                <a:solidFill>
                  <a:schemeClr val="accent3">
                    <a:lumMod val="10000"/>
                  </a:schemeClr>
                </a:solidFill>
                <a:latin typeface="Century Gothic" panose="020B0502020202020204" pitchFamily="34" charset="0"/>
              </a:rPr>
              <a:t>Razonamiento</a:t>
            </a:r>
            <a:r>
              <a:rPr lang="es-MX" sz="1800" dirty="0" smtClean="0">
                <a:solidFill>
                  <a:schemeClr val="accent3">
                    <a:lumMod val="10000"/>
                  </a:schemeClr>
                </a:solidFill>
                <a:latin typeface="Century Gothic" panose="020B0502020202020204" pitchFamily="34" charset="0"/>
              </a:rPr>
              <a:t>.</a:t>
            </a:r>
          </a:p>
          <a:p>
            <a:endParaRPr lang="es-MX" sz="1800" dirty="0">
              <a:solidFill>
                <a:schemeClr val="accent3">
                  <a:lumMod val="10000"/>
                </a:schemeClr>
              </a:solidFill>
              <a:latin typeface="Century Gothic" panose="020B0502020202020204" pitchFamily="34" charset="0"/>
            </a:endParaRPr>
          </a:p>
          <a:p>
            <a:r>
              <a:rPr lang="es-ES"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La lectura atractiva de los </a:t>
            </a:r>
            <a:r>
              <a:rPr lang="es-ES" sz="1800" dirty="0" smtClean="0">
                <a:solidFill>
                  <a:srgbClr val="000000"/>
                </a:solidFill>
                <a:effectLst/>
                <a:latin typeface="Century Gothic" panose="020B0502020202020204" pitchFamily="34" charset="0"/>
                <a:ea typeface="Calibri" panose="020F0502020204030204" pitchFamily="34" charset="0"/>
                <a:cs typeface="Arial" panose="020B0604020202020204" pitchFamily="34" charset="0"/>
              </a:rPr>
              <a:t>cuentos, </a:t>
            </a:r>
            <a:r>
              <a:rPr lang="es-ES"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donde el alumno observa un paisaje y la incorporación de los diversos personajes del cuento.</a:t>
            </a:r>
            <a:endParaRPr lang="es-MX" sz="1800" dirty="0">
              <a:effectLst/>
              <a:latin typeface="Century Gothic" panose="020B0502020202020204" pitchFamily="34" charset="0"/>
              <a:ea typeface="Calibri" panose="020F0502020204030204" pitchFamily="34" charset="0"/>
              <a:cs typeface="Arial" panose="020B0604020202020204" pitchFamily="34" charset="0"/>
            </a:endParaRPr>
          </a:p>
          <a:p>
            <a:endParaRPr lang="es-MX" sz="1200" dirty="0">
              <a:solidFill>
                <a:schemeClr val="accent3">
                  <a:lumMod val="10000"/>
                </a:schemeClr>
              </a:solidFill>
            </a:endParaRPr>
          </a:p>
          <a:p>
            <a:endParaRPr lang="es-MX" sz="1200" dirty="0">
              <a:solidFill>
                <a:schemeClr val="accent3">
                  <a:lumMod val="10000"/>
                </a:schemeClr>
              </a:solidFill>
            </a:endParaRPr>
          </a:p>
        </p:txBody>
      </p:sp>
    </p:spTree>
    <p:extLst>
      <p:ext uri="{BB962C8B-B14F-4D97-AF65-F5344CB8AC3E}">
        <p14:creationId xmlns:p14="http://schemas.microsoft.com/office/powerpoint/2010/main" val="1698988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F2457F0-7DB3-49C3-A847-537A5460E445}"/>
              </a:ext>
            </a:extLst>
          </p:cNvPr>
          <p:cNvSpPr>
            <a:spLocks noGrp="1"/>
          </p:cNvSpPr>
          <p:nvPr>
            <p:ph idx="1"/>
          </p:nvPr>
        </p:nvSpPr>
        <p:spPr>
          <a:xfrm>
            <a:off x="685800" y="898984"/>
            <a:ext cx="7772400" cy="4916016"/>
          </a:xfrm>
          <a:noFill/>
        </p:spPr>
        <p:txBody>
          <a:bodyPr/>
          <a:lstStyle/>
          <a:p>
            <a:pPr algn="just"/>
            <a:r>
              <a:rPr lang="es-MX" sz="1800" dirty="0">
                <a:solidFill>
                  <a:schemeClr val="accent3">
                    <a:lumMod val="10000"/>
                  </a:schemeClr>
                </a:solidFill>
                <a:latin typeface="Century Gothic" panose="020B0502020202020204" pitchFamily="34" charset="0"/>
              </a:rPr>
              <a:t>Este es un elemento muy fácil de utilizar, basta poner en el buscador la imagen con la temática que requiera trabajar:</a:t>
            </a:r>
          </a:p>
          <a:p>
            <a:pPr algn="just"/>
            <a:r>
              <a:rPr lang="es-MX" sz="1800" dirty="0">
                <a:solidFill>
                  <a:schemeClr val="accent3">
                    <a:lumMod val="10000"/>
                  </a:schemeClr>
                </a:solidFill>
                <a:latin typeface="Century Gothic" panose="020B0502020202020204" pitchFamily="34" charset="0"/>
              </a:rPr>
              <a:t>Ejemplo de un fondo utilizado.</a:t>
            </a:r>
          </a:p>
          <a:p>
            <a:endParaRPr lang="es-MX" sz="1400" dirty="0">
              <a:solidFill>
                <a:schemeClr val="accent3">
                  <a:lumMod val="10000"/>
                </a:schemeClr>
              </a:solidFill>
              <a:latin typeface="Century Gothic" panose="020B0502020202020204" pitchFamily="34" charset="0"/>
            </a:endParaRPr>
          </a:p>
          <a:p>
            <a:endParaRPr lang="es-MX" sz="1400" dirty="0">
              <a:solidFill>
                <a:schemeClr val="accent3">
                  <a:lumMod val="10000"/>
                </a:schemeClr>
              </a:solidFill>
              <a:latin typeface="Century Gothic" panose="020B0502020202020204" pitchFamily="34" charset="0"/>
            </a:endParaRPr>
          </a:p>
          <a:p>
            <a:endParaRPr lang="es-MX" sz="3200" dirty="0">
              <a:solidFill>
                <a:schemeClr val="accent3">
                  <a:lumMod val="10000"/>
                </a:schemeClr>
              </a:solidFill>
            </a:endParaRPr>
          </a:p>
          <a:p>
            <a:endParaRPr lang="es-MX" sz="3200" dirty="0">
              <a:solidFill>
                <a:schemeClr val="accent3">
                  <a:lumMod val="10000"/>
                </a:schemeClr>
              </a:solidFill>
            </a:endParaRPr>
          </a:p>
          <a:p>
            <a:endParaRPr lang="es-MX" dirty="0"/>
          </a:p>
          <a:p>
            <a:pPr marL="0" indent="0">
              <a:buNone/>
            </a:pPr>
            <a:endParaRPr lang="es-MX" dirty="0"/>
          </a:p>
        </p:txBody>
      </p:sp>
      <p:pic>
        <p:nvPicPr>
          <p:cNvPr id="8" name="Imagen 7">
            <a:extLst>
              <a:ext uri="{FF2B5EF4-FFF2-40B4-BE49-F238E27FC236}">
                <a16:creationId xmlns:a16="http://schemas.microsoft.com/office/drawing/2014/main" id="{496D7063-0D60-444B-872B-1CB1AAD4BC4F}"/>
              </a:ext>
            </a:extLst>
          </p:cNvPr>
          <p:cNvPicPr>
            <a:picLocks noChangeAspect="1"/>
          </p:cNvPicPr>
          <p:nvPr/>
        </p:nvPicPr>
        <p:blipFill rotWithShape="1">
          <a:blip r:embed="rId2"/>
          <a:srcRect l="1645" t="6421" r="-1645" b="3770"/>
          <a:stretch/>
        </p:blipFill>
        <p:spPr>
          <a:xfrm>
            <a:off x="4550084" y="3501008"/>
            <a:ext cx="3674640" cy="2150504"/>
          </a:xfrm>
          <a:prstGeom prst="rect">
            <a:avLst/>
          </a:prstGeom>
        </p:spPr>
      </p:pic>
      <p:pic>
        <p:nvPicPr>
          <p:cNvPr id="12" name="Imagen 11">
            <a:extLst>
              <a:ext uri="{FF2B5EF4-FFF2-40B4-BE49-F238E27FC236}">
                <a16:creationId xmlns:a16="http://schemas.microsoft.com/office/drawing/2014/main" id="{6B31DF7C-42F3-4DCE-9376-B801C08CAF04}"/>
              </a:ext>
            </a:extLst>
          </p:cNvPr>
          <p:cNvPicPr>
            <a:picLocks noChangeAspect="1"/>
          </p:cNvPicPr>
          <p:nvPr/>
        </p:nvPicPr>
        <p:blipFill rotWithShape="1">
          <a:blip r:embed="rId3"/>
          <a:srcRect t="4376" b="5179"/>
          <a:stretch/>
        </p:blipFill>
        <p:spPr>
          <a:xfrm>
            <a:off x="892826" y="2420888"/>
            <a:ext cx="3175118" cy="1872208"/>
          </a:xfrm>
          <a:prstGeom prst="rect">
            <a:avLst/>
          </a:prstGeom>
        </p:spPr>
      </p:pic>
    </p:spTree>
    <p:extLst>
      <p:ext uri="{BB962C8B-B14F-4D97-AF65-F5344CB8AC3E}">
        <p14:creationId xmlns:p14="http://schemas.microsoft.com/office/powerpoint/2010/main" val="1785767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74EB9-DCB7-4869-B465-6128B19EC298}"/>
              </a:ext>
            </a:extLst>
          </p:cNvPr>
          <p:cNvSpPr>
            <a:spLocks noGrp="1"/>
          </p:cNvSpPr>
          <p:nvPr>
            <p:ph type="title"/>
          </p:nvPr>
        </p:nvSpPr>
        <p:spPr/>
        <p:txBody>
          <a:bodyPr/>
          <a:lstStyle/>
          <a:p>
            <a:r>
              <a:rPr lang="es-MX" dirty="0" smtClean="0"/>
              <a:t>                             CONCLUSION</a:t>
            </a:r>
            <a:endParaRPr lang="es-MX" dirty="0"/>
          </a:p>
        </p:txBody>
      </p:sp>
      <p:sp>
        <p:nvSpPr>
          <p:cNvPr id="3" name="Marcador de contenido 2">
            <a:extLst>
              <a:ext uri="{FF2B5EF4-FFF2-40B4-BE49-F238E27FC236}">
                <a16:creationId xmlns:a16="http://schemas.microsoft.com/office/drawing/2014/main" id="{3F8EDE93-8167-42EF-9821-B17169D9B110}"/>
              </a:ext>
            </a:extLst>
          </p:cNvPr>
          <p:cNvSpPr>
            <a:spLocks noGrp="1"/>
          </p:cNvSpPr>
          <p:nvPr>
            <p:ph idx="1"/>
          </p:nvPr>
        </p:nvSpPr>
        <p:spPr/>
        <p:txBody>
          <a:bodyPr/>
          <a:lstStyle/>
          <a:p>
            <a:r>
              <a:rPr lang="es-MX" dirty="0"/>
              <a:t>Son herramientas las cuales se pueden adaptar de acuerdo a las necesidades y creatividad  de cada docente además de que cubren los aprendizajes esperados del campo formativo: Lengua Materna; en sus ámbitos de: oralidad, estudio y literatura.</a:t>
            </a:r>
          </a:p>
        </p:txBody>
      </p:sp>
    </p:spTree>
    <p:extLst>
      <p:ext uri="{BB962C8B-B14F-4D97-AF65-F5344CB8AC3E}">
        <p14:creationId xmlns:p14="http://schemas.microsoft.com/office/powerpoint/2010/main" val="3320635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5CECD4-E622-4208-8968-A47237EFD47B}"/>
              </a:ext>
            </a:extLst>
          </p:cNvPr>
          <p:cNvSpPr>
            <a:spLocks noGrp="1"/>
          </p:cNvSpPr>
          <p:nvPr>
            <p:ph type="title"/>
          </p:nvPr>
        </p:nvSpPr>
        <p:spPr/>
        <p:txBody>
          <a:bodyPr/>
          <a:lstStyle/>
          <a:p>
            <a:r>
              <a:rPr lang="es-MX" dirty="0"/>
              <a:t>Bibliografía</a:t>
            </a:r>
          </a:p>
        </p:txBody>
      </p:sp>
      <p:sp>
        <p:nvSpPr>
          <p:cNvPr id="3" name="Marcador de contenido 2">
            <a:extLst>
              <a:ext uri="{FF2B5EF4-FFF2-40B4-BE49-F238E27FC236}">
                <a16:creationId xmlns:a16="http://schemas.microsoft.com/office/drawing/2014/main" id="{4B6F0882-B5B8-4542-8FE9-A96EB86159CF}"/>
              </a:ext>
            </a:extLst>
          </p:cNvPr>
          <p:cNvSpPr>
            <a:spLocks noGrp="1"/>
          </p:cNvSpPr>
          <p:nvPr>
            <p:ph idx="1"/>
          </p:nvPr>
        </p:nvSpPr>
        <p:spPr/>
        <p:txBody>
          <a:bodyPr/>
          <a:lstStyle/>
          <a:p>
            <a:r>
              <a:rPr lang="es-MX" sz="2000" b="1" dirty="0">
                <a:latin typeface="Century Gothic" panose="020B0502020202020204" pitchFamily="34" charset="0"/>
              </a:rPr>
              <a:t>Aprendizajes clave para la educación integral, SEP, 2017.</a:t>
            </a:r>
          </a:p>
          <a:p>
            <a:endParaRPr lang="es-MX" sz="2000" b="1" dirty="0">
              <a:latin typeface="Century Gothic" panose="020B0502020202020204" pitchFamily="34" charset="0"/>
            </a:endParaRPr>
          </a:p>
          <a:p>
            <a:r>
              <a:rPr lang="es-MX" sz="2000" b="1" dirty="0">
                <a:latin typeface="Century Gothic" panose="020B0502020202020204" pitchFamily="34" charset="0"/>
              </a:rPr>
              <a:t>Comisión Nacional de Libros de Texto Gratuito Julio 2020,” Libro De La Educadora”; Educación Preescolar</a:t>
            </a:r>
            <a:r>
              <a:rPr lang="es-MX" sz="2000" dirty="0">
                <a:latin typeface="Century Gothic" panose="020B0502020202020204" pitchFamily="34" charset="0"/>
              </a:rPr>
              <a:t>.</a:t>
            </a:r>
          </a:p>
          <a:p>
            <a:pPr algn="just"/>
            <a:endParaRPr lang="es-MX" sz="2000" b="0" i="0" dirty="0">
              <a:effectLst/>
              <a:latin typeface="OpenSans-Regular"/>
            </a:endParaRPr>
          </a:p>
          <a:p>
            <a:pPr algn="just"/>
            <a:r>
              <a:rPr lang="es-MX" sz="2000" b="0" i="0" dirty="0">
                <a:effectLst/>
                <a:latin typeface="OpenSans-Regular"/>
              </a:rPr>
              <a:t>BENEFICIOS DE LEER CUENTOS A NUESTROS NIÑOS, Revista Educere, vol. 22, núm. 71, pp. 193-196, 2018, Universidad de los Andes</a:t>
            </a:r>
          </a:p>
          <a:p>
            <a:endParaRPr lang="es-MX" sz="2000" dirty="0">
              <a:latin typeface="Century Gothic" panose="020B0502020202020204" pitchFamily="34" charset="0"/>
            </a:endParaRPr>
          </a:p>
          <a:p>
            <a:endParaRPr lang="es-MX" sz="2000" dirty="0">
              <a:latin typeface="Century Gothic" panose="020B0502020202020204" pitchFamily="34" charset="0"/>
            </a:endParaRPr>
          </a:p>
          <a:p>
            <a:endParaRPr lang="es-MX" dirty="0"/>
          </a:p>
        </p:txBody>
      </p:sp>
    </p:spTree>
    <p:extLst>
      <p:ext uri="{BB962C8B-B14F-4D97-AF65-F5344CB8AC3E}">
        <p14:creationId xmlns:p14="http://schemas.microsoft.com/office/powerpoint/2010/main" val="2897812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8E372E-CBE8-4596-A352-00924D77DDF6}"/>
              </a:ext>
            </a:extLst>
          </p:cNvPr>
          <p:cNvSpPr>
            <a:spLocks noGrp="1"/>
          </p:cNvSpPr>
          <p:nvPr>
            <p:ph type="title"/>
          </p:nvPr>
        </p:nvSpPr>
        <p:spPr/>
        <p:txBody>
          <a:bodyPr/>
          <a:lstStyle/>
          <a:p>
            <a:r>
              <a:rPr lang="es-MX" dirty="0" smtClean="0"/>
              <a:t>                              Introducción</a:t>
            </a:r>
            <a:r>
              <a:rPr lang="es-MX" dirty="0"/>
              <a:t>.</a:t>
            </a:r>
          </a:p>
        </p:txBody>
      </p:sp>
      <p:sp>
        <p:nvSpPr>
          <p:cNvPr id="3" name="Marcador de contenido 2">
            <a:extLst>
              <a:ext uri="{FF2B5EF4-FFF2-40B4-BE49-F238E27FC236}">
                <a16:creationId xmlns:a16="http://schemas.microsoft.com/office/drawing/2014/main" id="{D104CEFC-A5FA-43BF-9D88-C375D22CD7AE}"/>
              </a:ext>
            </a:extLst>
          </p:cNvPr>
          <p:cNvSpPr>
            <a:spLocks noGrp="1"/>
          </p:cNvSpPr>
          <p:nvPr>
            <p:ph idx="1"/>
          </p:nvPr>
        </p:nvSpPr>
        <p:spPr/>
        <p:txBody>
          <a:bodyPr/>
          <a:lstStyle/>
          <a:p>
            <a:r>
              <a:rPr lang="es-MX" dirty="0"/>
              <a:t>El presente trabajo tiene como objetivo compartir las experiencias y recursos didácticos que utilizamos de manera creativa e innovadora  con nuestros estudiantes </a:t>
            </a:r>
            <a:r>
              <a:rPr lang="es-MX" dirty="0" smtClean="0"/>
              <a:t>a través de </a:t>
            </a:r>
            <a:r>
              <a:rPr lang="es-MX" dirty="0" smtClean="0"/>
              <a:t>la distancia. </a:t>
            </a:r>
          </a:p>
          <a:p>
            <a:endParaRPr lang="es-MX" dirty="0"/>
          </a:p>
          <a:p>
            <a:pPr marL="0" indent="0">
              <a:buNone/>
            </a:pPr>
            <a:endParaRPr lang="es-MX" dirty="0" smtClean="0"/>
          </a:p>
          <a:p>
            <a:pPr marL="0" lvl="0" indent="0" algn="just">
              <a:buNone/>
            </a:pPr>
            <a:r>
              <a:rPr lang="es-MX" dirty="0" smtClean="0">
                <a:solidFill>
                  <a:prstClr val="black">
                    <a:lumMod val="25000"/>
                  </a:prstClr>
                </a:solidFill>
                <a:latin typeface="Calibri" panose="020F0502020204030204" pitchFamily="34" charset="0"/>
                <a:ea typeface="Gadugi" panose="020B0502040204020203" pitchFamily="34" charset="0"/>
                <a:cs typeface="Calibri" panose="020F0502020204030204" pitchFamily="34" charset="0"/>
              </a:rPr>
              <a:t>      La </a:t>
            </a:r>
            <a:r>
              <a:rPr lang="es-MX" dirty="0">
                <a:solidFill>
                  <a:prstClr val="black">
                    <a:lumMod val="25000"/>
                  </a:prstClr>
                </a:solidFill>
                <a:latin typeface="Calibri" panose="020F0502020204030204" pitchFamily="34" charset="0"/>
                <a:ea typeface="Gadugi" panose="020B0502040204020203" pitchFamily="34" charset="0"/>
                <a:cs typeface="Calibri" panose="020F0502020204030204" pitchFamily="34" charset="0"/>
              </a:rPr>
              <a:t>presente recopilación de estrategias didácticas aportara recursos en relación con el gusto y fomento de la lectura para que mas docentes de educación preescolar los incorporen o desarrollen a partir de las propuestas en el presente documento.</a:t>
            </a:r>
          </a:p>
          <a:p>
            <a:pPr algn="just"/>
            <a:endParaRPr lang="es-MX"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4218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0B7EE8-212C-4411-B858-EFD7F73F8D9A}"/>
              </a:ext>
            </a:extLst>
          </p:cNvPr>
          <p:cNvSpPr>
            <a:spLocks noGrp="1"/>
          </p:cNvSpPr>
          <p:nvPr>
            <p:ph type="title"/>
          </p:nvPr>
        </p:nvSpPr>
        <p:spPr>
          <a:xfrm>
            <a:off x="611560" y="172008"/>
            <a:ext cx="7772400" cy="880728"/>
          </a:xfrm>
        </p:spPr>
        <p:txBody>
          <a:bodyPr>
            <a:normAutofit fontScale="90000"/>
          </a:bodyPr>
          <a:lstStyle/>
          <a:p>
            <a:r>
              <a:rPr lang="es-MX" sz="2800" dirty="0" smtClean="0"/>
              <a:t>                                  </a:t>
            </a:r>
            <a:br>
              <a:rPr lang="es-MX" sz="2800" dirty="0" smtClean="0"/>
            </a:br>
            <a:r>
              <a:rPr lang="es-MX" sz="2800" dirty="0"/>
              <a:t> </a:t>
            </a:r>
            <a:r>
              <a:rPr lang="es-MX" sz="2800" dirty="0" smtClean="0"/>
              <a:t>                                       </a:t>
            </a:r>
            <a:r>
              <a:rPr lang="es-MX" sz="2800" dirty="0" smtClean="0"/>
              <a:t>  </a:t>
            </a:r>
            <a:r>
              <a:rPr lang="es-MX" sz="3100" dirty="0" smtClean="0"/>
              <a:t>Justificación.</a:t>
            </a:r>
            <a:br>
              <a:rPr lang="es-MX" sz="3100" dirty="0" smtClean="0"/>
            </a:br>
            <a:endParaRPr lang="es-MX" sz="3100" dirty="0"/>
          </a:p>
        </p:txBody>
      </p:sp>
      <p:sp>
        <p:nvSpPr>
          <p:cNvPr id="3" name="Marcador de contenido 2">
            <a:extLst>
              <a:ext uri="{FF2B5EF4-FFF2-40B4-BE49-F238E27FC236}">
                <a16:creationId xmlns:a16="http://schemas.microsoft.com/office/drawing/2014/main" id="{75809782-CD08-44B5-A139-FA801BD2EFD0}"/>
              </a:ext>
            </a:extLst>
          </p:cNvPr>
          <p:cNvSpPr>
            <a:spLocks noGrp="1"/>
          </p:cNvSpPr>
          <p:nvPr>
            <p:ph idx="1"/>
          </p:nvPr>
        </p:nvSpPr>
        <p:spPr>
          <a:xfrm>
            <a:off x="685800" y="980728"/>
            <a:ext cx="7772400" cy="4752528"/>
          </a:xfrm>
          <a:ln>
            <a:solidFill>
              <a:schemeClr val="bg1"/>
            </a:solidFill>
          </a:ln>
        </p:spPr>
        <p:style>
          <a:lnRef idx="2">
            <a:schemeClr val="accent1"/>
          </a:lnRef>
          <a:fillRef idx="1">
            <a:schemeClr val="lt1"/>
          </a:fillRef>
          <a:effectRef idx="0">
            <a:schemeClr val="accent1"/>
          </a:effectRef>
          <a:fontRef idx="minor">
            <a:schemeClr val="dk1"/>
          </a:fontRef>
        </p:style>
        <p:txBody>
          <a:bodyPr>
            <a:normAutofit fontScale="92500"/>
          </a:bodyPr>
          <a:lstStyle/>
          <a:p>
            <a:pPr marL="0" indent="0" algn="just">
              <a:buNone/>
            </a:pPr>
            <a:r>
              <a:rPr lang="es-MX" sz="1800" dirty="0" smtClean="0">
                <a:solidFill>
                  <a:schemeClr val="tx1">
                    <a:lumMod val="25000"/>
                  </a:schemeClr>
                </a:solidFill>
                <a:latin typeface="Century Gothic" panose="020B0502020202020204" pitchFamily="34" charset="0"/>
                <a:ea typeface="Gadugi" panose="020B0502040204020203" pitchFamily="34" charset="0"/>
              </a:rPr>
              <a:t>Mucho </a:t>
            </a:r>
            <a:r>
              <a:rPr lang="es-MX" sz="1800" dirty="0">
                <a:solidFill>
                  <a:schemeClr val="tx1">
                    <a:lumMod val="25000"/>
                  </a:schemeClr>
                </a:solidFill>
                <a:latin typeface="Century Gothic" panose="020B0502020202020204" pitchFamily="34" charset="0"/>
                <a:ea typeface="Gadugi" panose="020B0502040204020203" pitchFamily="34" charset="0"/>
              </a:rPr>
              <a:t>se ha comentado sobre la importancia del papel de los docentes en la formación académica de los alumnos y el valor agregado a la interacción emocional con los niños. Durante este periodo de confinamiento se explotaron diversos recursos tecnológicos como videos y audios. pero a lo largo del tiempo se convierten en recursos monótonos que van agotando poco a poco el interés y la atención de los alumnos.</a:t>
            </a:r>
          </a:p>
          <a:p>
            <a:pPr marL="0" indent="0" algn="just">
              <a:buNone/>
            </a:pPr>
            <a:r>
              <a:rPr lang="es-MX" sz="1800" dirty="0">
                <a:solidFill>
                  <a:schemeClr val="tx1">
                    <a:lumMod val="25000"/>
                  </a:schemeClr>
                </a:solidFill>
                <a:latin typeface="Century Gothic" panose="020B0502020202020204" pitchFamily="34" charset="0"/>
                <a:ea typeface="Gadugi" panose="020B0502040204020203" pitchFamily="34" charset="0"/>
              </a:rPr>
              <a:t>Por lo anterior y trabajando bajo los requerimientos actuales de las autoridades educativas,  es importante la formación de lectores y la motivación e interés que se fomenta en los alumnos por lograr dicho objetivo.</a:t>
            </a:r>
          </a:p>
          <a:p>
            <a:pPr marL="0" indent="0" algn="just">
              <a:buNone/>
            </a:pPr>
            <a:r>
              <a:rPr lang="es-MX" sz="1800" dirty="0">
                <a:solidFill>
                  <a:schemeClr val="tx1">
                    <a:lumMod val="25000"/>
                  </a:schemeClr>
                </a:solidFill>
                <a:latin typeface="Century Gothic" panose="020B0502020202020204" pitchFamily="34" charset="0"/>
                <a:ea typeface="Gadugi" panose="020B0502040204020203" pitchFamily="34" charset="0"/>
              </a:rPr>
              <a:t>Por otro lado refiriéndonos en el “Libro de la </a:t>
            </a:r>
            <a:r>
              <a:rPr lang="es-MX" sz="1800" dirty="0" smtClean="0">
                <a:solidFill>
                  <a:schemeClr val="tx1">
                    <a:lumMod val="25000"/>
                  </a:schemeClr>
                </a:solidFill>
                <a:latin typeface="Century Gothic" panose="020B0502020202020204" pitchFamily="34" charset="0"/>
                <a:ea typeface="Gadugi" panose="020B0502040204020203" pitchFamily="34" charset="0"/>
              </a:rPr>
              <a:t>educadora” menciona</a:t>
            </a:r>
            <a:r>
              <a:rPr lang="es-MX" sz="1800" dirty="0">
                <a:solidFill>
                  <a:schemeClr val="tx1">
                    <a:lumMod val="25000"/>
                  </a:schemeClr>
                </a:solidFill>
                <a:latin typeface="Century Gothic" panose="020B0502020202020204" pitchFamily="34" charset="0"/>
                <a:ea typeface="Gadugi" panose="020B0502040204020203" pitchFamily="34" charset="0"/>
              </a:rPr>
              <a:t>:</a:t>
            </a:r>
          </a:p>
          <a:p>
            <a:pPr marL="0" indent="0" algn="just">
              <a:buNone/>
            </a:pPr>
            <a:r>
              <a:rPr lang="es-MX" sz="1800" dirty="0">
                <a:solidFill>
                  <a:schemeClr val="tx1">
                    <a:lumMod val="25000"/>
                  </a:schemeClr>
                </a:solidFill>
                <a:latin typeface="Century Gothic" panose="020B0502020202020204" pitchFamily="34" charset="0"/>
                <a:ea typeface="Gadugi" panose="020B0502040204020203" pitchFamily="34" charset="0"/>
              </a:rPr>
              <a:t>“…Al participar en múltiples experiencias escolares, los alumnos se relacionaran con las prácticas sociales de la cultura escrita… “ (Libro de la Educadora, Educación Preescolar, SEP, Julio 2020 Pág. 16)</a:t>
            </a:r>
          </a:p>
          <a:p>
            <a:pPr marL="0" indent="0" algn="just">
              <a:buNone/>
            </a:pPr>
            <a:r>
              <a:rPr lang="es-MX" sz="1800" dirty="0">
                <a:solidFill>
                  <a:schemeClr val="tx1">
                    <a:lumMod val="25000"/>
                  </a:schemeClr>
                </a:solidFill>
                <a:latin typeface="Century Gothic" panose="020B0502020202020204" pitchFamily="34" charset="0"/>
                <a:ea typeface="Gadugi" panose="020B0502040204020203" pitchFamily="34" charset="0"/>
              </a:rPr>
              <a:t>“Los niños aprenderán estrategias para construir significados cada vez mas profundos de los textos…” ( Libro de la Educadora, Educación Preescolar, SEP, julio 2020, Pág. 16)</a:t>
            </a:r>
          </a:p>
          <a:p>
            <a:pPr marL="0" indent="0" algn="just">
              <a:buNone/>
            </a:pPr>
            <a:endParaRPr lang="es-MX" sz="1200" dirty="0">
              <a:solidFill>
                <a:schemeClr val="tx1">
                  <a:lumMod val="25000"/>
                </a:schemeClr>
              </a:solidFill>
              <a:latin typeface="Century Gothic" panose="020B0502020202020204" pitchFamily="34" charset="0"/>
              <a:ea typeface="Gadugi" panose="020B0502040204020203" pitchFamily="34" charset="0"/>
            </a:endParaRPr>
          </a:p>
          <a:p>
            <a:pPr marL="0" indent="0" algn="just">
              <a:buNone/>
            </a:pPr>
            <a:endParaRPr lang="es-MX" sz="1200" dirty="0">
              <a:solidFill>
                <a:schemeClr val="tx1">
                  <a:lumMod val="25000"/>
                </a:schemeClr>
              </a:solidFill>
              <a:latin typeface="Century Gothic" panose="020B0502020202020204" pitchFamily="34" charset="0"/>
              <a:ea typeface="Gadugi" panose="020B0502040204020203" pitchFamily="34" charset="0"/>
            </a:endParaRPr>
          </a:p>
          <a:p>
            <a:pPr marL="0" indent="0" algn="just">
              <a:buNone/>
            </a:pPr>
            <a:endParaRPr lang="es-MX" sz="1200" dirty="0">
              <a:solidFill>
                <a:schemeClr val="tx1">
                  <a:lumMod val="25000"/>
                </a:schemeClr>
              </a:solidFill>
              <a:latin typeface="Century Gothic" panose="020B0502020202020204" pitchFamily="34" charset="0"/>
              <a:ea typeface="Gadugi" panose="020B0502040204020203" pitchFamily="34" charset="0"/>
            </a:endParaRPr>
          </a:p>
          <a:p>
            <a:pPr algn="just"/>
            <a:endParaRPr lang="es-MX" dirty="0"/>
          </a:p>
        </p:txBody>
      </p:sp>
    </p:spTree>
    <p:extLst>
      <p:ext uri="{BB962C8B-B14F-4D97-AF65-F5344CB8AC3E}">
        <p14:creationId xmlns:p14="http://schemas.microsoft.com/office/powerpoint/2010/main" val="4118296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13FF75A-D3DE-42E1-8E37-38BD04AAC48F}"/>
              </a:ext>
            </a:extLst>
          </p:cNvPr>
          <p:cNvSpPr txBox="1"/>
          <p:nvPr/>
        </p:nvSpPr>
        <p:spPr>
          <a:xfrm>
            <a:off x="755576" y="692696"/>
            <a:ext cx="7772400" cy="5232202"/>
          </a:xfrm>
          <a:prstGeom prst="rect">
            <a:avLst/>
          </a:prstGeom>
          <a:solidFill>
            <a:schemeClr val="bg1"/>
          </a:solidFill>
          <a:ln>
            <a:solidFill>
              <a:schemeClr val="bg1"/>
            </a:solidFill>
          </a:ln>
        </p:spPr>
        <p:txBody>
          <a:bodyPr wrap="square">
            <a:spAutoFit/>
          </a:bodyPr>
          <a:lstStyle/>
          <a:p>
            <a:pPr marL="0" indent="0" algn="just">
              <a:buNone/>
            </a:pPr>
            <a:r>
              <a:rPr lang="es-MX" sz="1600" dirty="0">
                <a:solidFill>
                  <a:schemeClr val="tx1">
                    <a:lumMod val="25000"/>
                  </a:schemeClr>
                </a:solidFill>
                <a:latin typeface="Century Gothic" panose="020B0502020202020204" pitchFamily="34" charset="0"/>
                <a:ea typeface="Gadugi" panose="020B0502040204020203" pitchFamily="34" charset="0"/>
              </a:rPr>
              <a:t>  “Acercarse diariamente a un libro y leer historias o cuentos es algo que los niños disfrutan. Es imprescindible que cualquiera que sea la practica que se realice con los textos, no pierda de vista el goce como un aspecto que debe mantenerse en los alumnos; para ello la selección de estrategias de trabajo con los libros ha de evitar la mecanización o artificialidad de las practicas, concentrándose en una verdadera comprensión y valoración de los aspectos relativos a su contenido a las ideas que se exponen, a la riqueza de las expresiones y las ilustraciones.</a:t>
            </a:r>
          </a:p>
          <a:p>
            <a:pPr marL="0" indent="0" algn="just">
              <a:buNone/>
            </a:pPr>
            <a:endParaRPr lang="es-MX" sz="1400" dirty="0">
              <a:solidFill>
                <a:schemeClr val="tx1">
                  <a:lumMod val="25000"/>
                </a:schemeClr>
              </a:solidFill>
              <a:latin typeface="Century Gothic" panose="020B0502020202020204" pitchFamily="34" charset="0"/>
              <a:ea typeface="Gadugi" panose="020B0502040204020203" pitchFamily="34" charset="0"/>
            </a:endParaRPr>
          </a:p>
          <a:p>
            <a:pPr marL="0" indent="0" algn="just">
              <a:buNone/>
            </a:pPr>
            <a:r>
              <a:rPr lang="es-MX" sz="1600" dirty="0" smtClean="0">
                <a:solidFill>
                  <a:schemeClr val="tx1">
                    <a:lumMod val="25000"/>
                  </a:schemeClr>
                </a:solidFill>
                <a:latin typeface="Century Gothic" panose="020B0502020202020204" pitchFamily="34" charset="0"/>
                <a:ea typeface="Gadugi" panose="020B0502040204020203" pitchFamily="34" charset="0"/>
              </a:rPr>
              <a:t> La </a:t>
            </a:r>
            <a:r>
              <a:rPr lang="es-MX" sz="1600" dirty="0">
                <a:solidFill>
                  <a:schemeClr val="tx1">
                    <a:lumMod val="25000"/>
                  </a:schemeClr>
                </a:solidFill>
                <a:latin typeface="Century Gothic" panose="020B0502020202020204" pitchFamily="34" charset="0"/>
                <a:ea typeface="Gadugi" panose="020B0502040204020203" pitchFamily="34" charset="0"/>
              </a:rPr>
              <a:t>educadora puede proponer diferentes modalidades de lectura, por ejemplo:</a:t>
            </a:r>
          </a:p>
          <a:p>
            <a:pPr marL="0" indent="0" algn="just">
              <a:buNone/>
            </a:pPr>
            <a:r>
              <a:rPr lang="es-MX" sz="1600" dirty="0">
                <a:solidFill>
                  <a:schemeClr val="tx1">
                    <a:lumMod val="25000"/>
                  </a:schemeClr>
                </a:solidFill>
                <a:latin typeface="Century Gothic" panose="020B0502020202020204" pitchFamily="34" charset="0"/>
                <a:ea typeface="Gadugi" panose="020B0502040204020203" pitchFamily="34" charset="0"/>
              </a:rPr>
              <a:t>Leer en voz alta, así los niños aprenden poco a poco a disfrutar en silencio la trama de una historia, un poema o una canción, a compartir diversas interpretaciones y a construir nuevos sentidos de los textos</a:t>
            </a:r>
            <a:r>
              <a:rPr lang="es-MX" sz="1600" dirty="0" smtClean="0">
                <a:solidFill>
                  <a:schemeClr val="tx1">
                    <a:lumMod val="25000"/>
                  </a:schemeClr>
                </a:solidFill>
                <a:latin typeface="Century Gothic" panose="020B0502020202020204" pitchFamily="34" charset="0"/>
                <a:ea typeface="Gadugi" panose="020B0502040204020203" pitchFamily="34" charset="0"/>
              </a:rPr>
              <a:t>.</a:t>
            </a:r>
          </a:p>
          <a:p>
            <a:pPr marL="0" indent="0" algn="just">
              <a:buNone/>
            </a:pPr>
            <a:endParaRPr lang="es-MX" sz="1600" dirty="0">
              <a:solidFill>
                <a:schemeClr val="tx1">
                  <a:lumMod val="25000"/>
                </a:schemeClr>
              </a:solidFill>
              <a:latin typeface="Century Gothic" panose="020B0502020202020204" pitchFamily="34" charset="0"/>
              <a:ea typeface="Gadugi" panose="020B0502040204020203" pitchFamily="34" charset="0"/>
            </a:endParaRPr>
          </a:p>
          <a:p>
            <a:pPr marL="0" indent="0" algn="just">
              <a:buNone/>
            </a:pPr>
            <a:r>
              <a:rPr lang="es-MX" sz="1600" dirty="0" smtClean="0">
                <a:solidFill>
                  <a:schemeClr val="tx1">
                    <a:lumMod val="25000"/>
                  </a:schemeClr>
                </a:solidFill>
                <a:latin typeface="Century Gothic" panose="020B0502020202020204" pitchFamily="34" charset="0"/>
                <a:ea typeface="Gadugi" panose="020B0502040204020203" pitchFamily="34" charset="0"/>
              </a:rPr>
              <a:t>   Leer </a:t>
            </a:r>
            <a:r>
              <a:rPr lang="es-MX" sz="1600" dirty="0">
                <a:solidFill>
                  <a:schemeClr val="tx1">
                    <a:lumMod val="25000"/>
                  </a:schemeClr>
                </a:solidFill>
                <a:latin typeface="Century Gothic" panose="020B0502020202020204" pitchFamily="34" charset="0"/>
                <a:ea typeface="Gadugi" panose="020B0502040204020203" pitchFamily="34" charset="0"/>
              </a:rPr>
              <a:t>una y otra vez una historia conocida para que los niños descubran nuevos matices de significado, nuevos detalles  </a:t>
            </a:r>
            <a:r>
              <a:rPr lang="es-MX" sz="1600" dirty="0" smtClean="0">
                <a:solidFill>
                  <a:schemeClr val="tx1">
                    <a:lumMod val="25000"/>
                  </a:schemeClr>
                </a:solidFill>
                <a:latin typeface="Century Gothic" panose="020B0502020202020204" pitchFamily="34" charset="0"/>
                <a:ea typeface="Gadugi" panose="020B0502040204020203" pitchFamily="34" charset="0"/>
              </a:rPr>
              <a:t>en </a:t>
            </a:r>
            <a:r>
              <a:rPr lang="es-MX" sz="1600" dirty="0">
                <a:solidFill>
                  <a:schemeClr val="tx1">
                    <a:lumMod val="25000"/>
                  </a:schemeClr>
                </a:solidFill>
                <a:latin typeface="Century Gothic" panose="020B0502020202020204" pitchFamily="34" charset="0"/>
                <a:ea typeface="Gadugi" panose="020B0502040204020203" pitchFamily="34" charset="0"/>
              </a:rPr>
              <a:t>la ilustración y en el texto; se emocionen y reafirmen que el final, conocido previamente por ellos, a un esta allí, y se den cuenta que la escritura fija en el lenguaje, no importa cuantas veces se lean las palabras siempre serán las mismas.” ( Libro de la Educadora, Educación Preescolar, SEP, julio 2020, Pág. 17)</a:t>
            </a:r>
          </a:p>
        </p:txBody>
      </p:sp>
    </p:spTree>
    <p:extLst>
      <p:ext uri="{BB962C8B-B14F-4D97-AF65-F5344CB8AC3E}">
        <p14:creationId xmlns:p14="http://schemas.microsoft.com/office/powerpoint/2010/main" val="4035714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7A063A-2A76-4E5B-B274-97CEA5AEC2D8}"/>
              </a:ext>
            </a:extLst>
          </p:cNvPr>
          <p:cNvSpPr>
            <a:spLocks noGrp="1"/>
          </p:cNvSpPr>
          <p:nvPr>
            <p:ph type="title"/>
          </p:nvPr>
        </p:nvSpPr>
        <p:spPr>
          <a:xfrm>
            <a:off x="1749966" y="476672"/>
            <a:ext cx="6708234" cy="288032"/>
          </a:xfrm>
        </p:spPr>
        <p:txBody>
          <a:bodyPr>
            <a:normAutofit fontScale="90000"/>
          </a:bodyPr>
          <a:lstStyle/>
          <a:p>
            <a:r>
              <a:rPr lang="es-ES" sz="2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r>
            <a:br>
              <a:rPr lang="es-ES" sz="2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r>
              <a:rPr lang="es-ES" sz="2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r>
            <a:br>
              <a:rPr lang="es-ES" sz="2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r>
              <a:rPr lang="es-ES" sz="2800" b="1" dirty="0">
                <a:solidFill>
                  <a:schemeClr val="tx2">
                    <a:lumMod val="75000"/>
                  </a:schemeClr>
                </a:solidFill>
                <a:effectLst/>
                <a:latin typeface="Arial" panose="020B0604020202020204" pitchFamily="34" charset="0"/>
                <a:ea typeface="Calibri" panose="020F0502020204030204" pitchFamily="34" charset="0"/>
                <a:cs typeface="Times New Roman" panose="02020603050405020304" pitchFamily="18" charset="0"/>
              </a:rPr>
              <a:t>EL MANDIL CUENTA CUENTOS</a:t>
            </a:r>
            <a:r>
              <a:rPr lang="es-MX" sz="4400" dirty="0">
                <a:effectLst/>
                <a:latin typeface="Calibri" panose="020F0502020204030204" pitchFamily="34" charset="0"/>
                <a:ea typeface="Calibri" panose="020F0502020204030204" pitchFamily="34" charset="0"/>
                <a:cs typeface="Times New Roman" panose="02020603050405020304" pitchFamily="18" charset="0"/>
              </a:rPr>
              <a:t/>
            </a:r>
            <a:br>
              <a:rPr lang="es-MX" sz="4400"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sp>
        <p:nvSpPr>
          <p:cNvPr id="3" name="Marcador de contenido 2">
            <a:extLst>
              <a:ext uri="{FF2B5EF4-FFF2-40B4-BE49-F238E27FC236}">
                <a16:creationId xmlns:a16="http://schemas.microsoft.com/office/drawing/2014/main" id="{FAA8F938-9BEA-45AF-8F36-A84461251688}"/>
              </a:ext>
            </a:extLst>
          </p:cNvPr>
          <p:cNvSpPr>
            <a:spLocks noGrp="1"/>
          </p:cNvSpPr>
          <p:nvPr>
            <p:ph idx="1"/>
          </p:nvPr>
        </p:nvSpPr>
        <p:spPr>
          <a:xfrm>
            <a:off x="685800" y="1412776"/>
            <a:ext cx="7772400" cy="4988024"/>
          </a:xfrm>
          <a:solidFill>
            <a:schemeClr val="bg1"/>
          </a:solidFill>
        </p:spPr>
        <p:txBody>
          <a:bodyPr>
            <a:normAutofit lnSpcReduction="10000"/>
          </a:bodyPr>
          <a:lstStyle/>
          <a:p>
            <a:pPr marL="0" indent="0" algn="just">
              <a:lnSpc>
                <a:spcPct val="107000"/>
              </a:lnSpc>
              <a:spcAft>
                <a:spcPts val="800"/>
              </a:spcAft>
              <a:buNone/>
            </a:pPr>
            <a:r>
              <a:rPr lang="es-ES" sz="1200" dirty="0" smtClean="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Durante </a:t>
            </a: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las clases a distancia se buscaron estrategias novedosas y algunos materiales para alumnos el mandil fue uno de los materiales con buenos resultados en el campo formativo de lenguaje y comunicación.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ES" sz="1200" dirty="0" smtClean="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Los </a:t>
            </a: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mandiles </a:t>
            </a:r>
            <a:r>
              <a:rPr lang="es-ES" sz="1200" dirty="0" smtClean="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s-ES" sz="1400" b="1" dirty="0" smtClean="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cuenta </a:t>
            </a:r>
            <a:r>
              <a:rPr lang="es-ES" sz="14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cuentos </a:t>
            </a:r>
            <a:r>
              <a:rPr lang="es-ES" sz="1200" dirty="0" smtClean="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Permiten </a:t>
            </a: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ilustrar las historias a través de los escenarios del cuento y personajes para que sea más atractivo a la </a:t>
            </a:r>
            <a:r>
              <a:rPr lang="es-ES" sz="1200" dirty="0" smtClean="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hora </a:t>
            </a: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de leer el cuento.</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ES" sz="1200" dirty="0" smtClean="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Las </a:t>
            </a: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ventajas </a:t>
            </a:r>
            <a:r>
              <a:rPr lang="es-ES" sz="1200" dirty="0" smtClean="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de un </a:t>
            </a: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mandil </a:t>
            </a:r>
            <a:r>
              <a:rPr lang="es-ES" sz="1200" dirty="0" smtClean="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s-ES" sz="1200" b="1" dirty="0" smtClean="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cuentan cuentos </a:t>
            </a:r>
            <a:r>
              <a:rPr lang="es-ES" sz="1200" dirty="0" smtClean="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son:</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ES" sz="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La lectura atractiva de los cuentos donde el alumno observa un paisaje y la incorporación de los diversos personajes del cuento.</a:t>
            </a:r>
            <a:endParaRPr lang="es-MX" sz="12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Fomenta la imaginación en una edad temprana.</a:t>
            </a:r>
            <a:endParaRPr lang="es-MX" sz="12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s-ES" sz="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Transmitir y enseñar valores, de comportamiento y convivencia.</a:t>
            </a:r>
            <a:endParaRPr lang="es-MX" sz="12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Materiales a utilizar para elaborar un mandil </a:t>
            </a:r>
            <a:r>
              <a:rPr lang="es-ES" sz="1200" dirty="0" smtClean="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 </a:t>
            </a:r>
            <a:r>
              <a:rPr lang="es-ES" sz="1200" b="1" dirty="0" smtClean="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cuenta </a:t>
            </a:r>
            <a:r>
              <a:rPr lang="es-ES" sz="12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cuentos</a:t>
            </a:r>
            <a:r>
              <a:rPr lang="es-ES" sz="1200" dirty="0" smtClean="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Fomi de diversos colores</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velcro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pistola de silicón y silicón</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listón grueso</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mica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algunos adornos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5378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2109E36-3C50-41B6-8346-F336A87EC1C4}"/>
              </a:ext>
            </a:extLst>
          </p:cNvPr>
          <p:cNvSpPr>
            <a:spLocks noGrp="1"/>
          </p:cNvSpPr>
          <p:nvPr>
            <p:ph idx="1"/>
          </p:nvPr>
        </p:nvSpPr>
        <p:spPr>
          <a:xfrm>
            <a:off x="971600" y="1124744"/>
            <a:ext cx="7128792" cy="5276056"/>
          </a:xfrm>
          <a:solidFill>
            <a:schemeClr val="bg1"/>
          </a:solidFill>
        </p:spPr>
        <p:txBody>
          <a:bodyPr/>
          <a:lstStyle/>
          <a:p>
            <a:pPr algn="just">
              <a:lnSpc>
                <a:spcPct val="107000"/>
              </a:lnSpc>
              <a:spcAft>
                <a:spcPts val="800"/>
              </a:spcAft>
            </a:pP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PASOS PARA ELABORAR UN MANDIL </a:t>
            </a:r>
            <a:r>
              <a:rPr lang="es-ES" sz="1200" dirty="0" smtClean="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 </a:t>
            </a:r>
            <a:r>
              <a:rPr lang="es-ES" sz="1200" b="1" dirty="0" smtClean="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CUENTA CUENTOS  </a:t>
            </a:r>
            <a:r>
              <a:rPr lang="es-ES" sz="1200" dirty="0" smtClean="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hacer el patrón en cartulina o tela y posteriormente pasarlos a Fomi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marcar un cuadrado de 35cm x 35 cm para el delantal (blanco)</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marcar un rectángulo de 50cm x 7 cm (rosa)</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marcar un rectángulo de 33cm por 85 cm (diamantado verde)</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rectángulo de 35cm x 6cm (azul)</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r>
              <a:rPr lang="es-ES" sz="1200" dirty="0">
                <a:solidFill>
                  <a:srgbClr val="000000"/>
                </a:solidFill>
                <a:effectLst/>
                <a:latin typeface="Century Gothic" panose="020B0502020202020204" pitchFamily="34" charset="0"/>
                <a:ea typeface="Calibri" panose="020F0502020204030204" pitchFamily="34" charset="0"/>
              </a:rPr>
              <a:t>recortar y armar se puede decolar al gusto y colocar velcro en diversos partes, los títeres se harán de acuerdo al cuento.</a:t>
            </a:r>
          </a:p>
          <a:p>
            <a:endParaRPr lang="es-ES" sz="1200" dirty="0">
              <a:solidFill>
                <a:srgbClr val="000000"/>
              </a:solidFill>
              <a:latin typeface="Arial" panose="020B0604020202020204" pitchFamily="34" charset="0"/>
            </a:endParaRPr>
          </a:p>
          <a:p>
            <a:endParaRPr lang="es-MX" sz="1200" dirty="0"/>
          </a:p>
          <a:p>
            <a:endParaRPr lang="es-MX" dirty="0"/>
          </a:p>
        </p:txBody>
      </p:sp>
      <p:pic>
        <p:nvPicPr>
          <p:cNvPr id="4" name="Imagen 3">
            <a:extLst>
              <a:ext uri="{FF2B5EF4-FFF2-40B4-BE49-F238E27FC236}">
                <a16:creationId xmlns:a16="http://schemas.microsoft.com/office/drawing/2014/main" id="{848A9226-0D26-4F4B-8903-72CBACA990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717032"/>
            <a:ext cx="2743200" cy="2426593"/>
          </a:xfrm>
          <a:prstGeom prst="rect">
            <a:avLst/>
          </a:prstGeom>
          <a:noFill/>
        </p:spPr>
      </p:pic>
      <p:pic>
        <p:nvPicPr>
          <p:cNvPr id="5" name="Imagen 4">
            <a:extLst>
              <a:ext uri="{FF2B5EF4-FFF2-40B4-BE49-F238E27FC236}">
                <a16:creationId xmlns:a16="http://schemas.microsoft.com/office/drawing/2014/main" id="{C846CC10-1F73-4930-B23F-C76B1C863AE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2186" y="3717032"/>
            <a:ext cx="2724150" cy="2474962"/>
          </a:xfrm>
          <a:prstGeom prst="rect">
            <a:avLst/>
          </a:prstGeom>
          <a:noFill/>
        </p:spPr>
      </p:pic>
    </p:spTree>
    <p:extLst>
      <p:ext uri="{BB962C8B-B14F-4D97-AF65-F5344CB8AC3E}">
        <p14:creationId xmlns:p14="http://schemas.microsoft.com/office/powerpoint/2010/main" val="4116597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D1BECC-2A7C-4C23-A49A-EEAFEE053A06}"/>
              </a:ext>
            </a:extLst>
          </p:cNvPr>
          <p:cNvSpPr>
            <a:spLocks noGrp="1"/>
          </p:cNvSpPr>
          <p:nvPr>
            <p:ph type="title"/>
          </p:nvPr>
        </p:nvSpPr>
        <p:spPr>
          <a:xfrm>
            <a:off x="685800" y="404664"/>
            <a:ext cx="7772400" cy="720080"/>
          </a:xfrm>
        </p:spPr>
        <p:txBody>
          <a:bodyPr>
            <a:normAutofit fontScale="90000"/>
          </a:bodyPr>
          <a:lstStyle/>
          <a:p>
            <a:pPr algn="just"/>
            <a:r>
              <a:rPr lang="es-ES" sz="3200" b="1" dirty="0" smtClean="0">
                <a:solidFill>
                  <a:schemeClr val="tx2">
                    <a:lumMod val="50000"/>
                  </a:schemeClr>
                </a:solidFill>
                <a:effectLst/>
                <a:latin typeface="Arial" panose="020B0604020202020204" pitchFamily="34" charset="0"/>
                <a:ea typeface="Calibri" panose="020F0502020204030204" pitchFamily="34" charset="0"/>
                <a:cs typeface="Times New Roman" panose="02020603050405020304" pitchFamily="18" charset="0"/>
              </a:rPr>
              <a:t>                           </a:t>
            </a:r>
            <a:br>
              <a:rPr lang="es-ES" sz="3200" b="1" dirty="0" smtClean="0">
                <a:solidFill>
                  <a:schemeClr val="tx2">
                    <a:lumMod val="50000"/>
                  </a:schemeClr>
                </a:solidFill>
                <a:effectLst/>
                <a:latin typeface="Arial" panose="020B0604020202020204" pitchFamily="34" charset="0"/>
                <a:ea typeface="Calibri" panose="020F0502020204030204" pitchFamily="34" charset="0"/>
                <a:cs typeface="Times New Roman" panose="02020603050405020304" pitchFamily="18" charset="0"/>
              </a:rPr>
            </a:br>
            <a:r>
              <a:rPr lang="es-ES" sz="3200" b="1" dirty="0" smtClean="0">
                <a:solidFill>
                  <a:schemeClr val="tx2">
                    <a:lumMod val="50000"/>
                  </a:schemeClr>
                </a:solidFill>
                <a:effectLst/>
                <a:latin typeface="Arial" panose="020B0604020202020204" pitchFamily="34" charset="0"/>
                <a:ea typeface="Calibri" panose="020F0502020204030204" pitchFamily="34" charset="0"/>
                <a:cs typeface="Times New Roman" panose="02020603050405020304" pitchFamily="18" charset="0"/>
              </a:rPr>
              <a:t>TEATRO</a:t>
            </a:r>
            <a:r>
              <a:rPr lang="es-MX" sz="32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r>
            <a:br>
              <a:rPr lang="es-MX" sz="32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s-MX" sz="1800" dirty="0">
                <a:effectLst/>
                <a:latin typeface="Calibri" panose="020F0502020204030204" pitchFamily="34" charset="0"/>
                <a:ea typeface="Calibri" panose="020F0502020204030204" pitchFamily="34" charset="0"/>
                <a:cs typeface="Times New Roman" panose="02020603050405020304" pitchFamily="18" charset="0"/>
              </a:rPr>
              <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sp>
        <p:nvSpPr>
          <p:cNvPr id="3" name="Marcador de contenido 2">
            <a:extLst>
              <a:ext uri="{FF2B5EF4-FFF2-40B4-BE49-F238E27FC236}">
                <a16:creationId xmlns:a16="http://schemas.microsoft.com/office/drawing/2014/main" id="{40906697-A495-40B6-8634-3CB38308A942}"/>
              </a:ext>
            </a:extLst>
          </p:cNvPr>
          <p:cNvSpPr>
            <a:spLocks noGrp="1"/>
          </p:cNvSpPr>
          <p:nvPr>
            <p:ph idx="1"/>
          </p:nvPr>
        </p:nvSpPr>
        <p:spPr>
          <a:xfrm>
            <a:off x="685800" y="1484784"/>
            <a:ext cx="7772400" cy="4114800"/>
          </a:xfrm>
          <a:noFill/>
        </p:spPr>
        <p:txBody>
          <a:bodyPr/>
          <a:lstStyle/>
          <a:p>
            <a:pPr marL="0" indent="0">
              <a:lnSpc>
                <a:spcPct val="107000"/>
              </a:lnSpc>
              <a:spcAft>
                <a:spcPts val="800"/>
              </a:spcAft>
              <a:buNone/>
            </a:pPr>
            <a:r>
              <a:rPr lang="es-E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Otro material que se utilizo durante las clases a distancia como recurso para fomentar la comprensión lectora fue el </a:t>
            </a:r>
            <a:r>
              <a:rPr lang="es-ES" sz="1400" dirty="0" smtClean="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teatro, </a:t>
            </a:r>
            <a:r>
              <a:rPr lang="es-ES" sz="1400" dirty="0" smtClean="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también, sirve </a:t>
            </a:r>
            <a:r>
              <a:rPr lang="es-ES" sz="14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como herramienta educativa para transmitirles una serie de beneficios que los ayudarán a formarse como personas y a desarrollar muchas de sus capacidades verbales y de razonamiento.</a:t>
            </a:r>
          </a:p>
          <a:p>
            <a:pPr>
              <a:spcAft>
                <a:spcPts val="800"/>
              </a:spcAft>
            </a:pPr>
            <a:r>
              <a:rPr lang="es-ES" sz="14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Las ventajas de utilizar teatro con los niños durante las clases virtuales son:</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s-ES" sz="14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Desarrollar la expresión verbal</a:t>
            </a:r>
            <a:endParaRPr lang="es-MX"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s-ES" sz="14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Reforzar tareas académicas como la lectura y la escritura</a:t>
            </a:r>
            <a:endParaRPr lang="es-MX"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s-ES" sz="14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Mejorar la atención, la concentración y la imaginación </a:t>
            </a:r>
            <a:endParaRPr lang="es-MX"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s-ES" sz="14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Estimular su memoria</a:t>
            </a:r>
            <a:endParaRPr lang="es-MX"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5326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0D4B68-ECA5-41FA-9773-1E4AB7B0AAA7}"/>
              </a:ext>
            </a:extLst>
          </p:cNvPr>
          <p:cNvSpPr>
            <a:spLocks noGrp="1"/>
          </p:cNvSpPr>
          <p:nvPr>
            <p:ph idx="1"/>
          </p:nvPr>
        </p:nvSpPr>
        <p:spPr>
          <a:xfrm>
            <a:off x="467544" y="836712"/>
            <a:ext cx="7772400" cy="4699992"/>
          </a:xfrm>
          <a:solidFill>
            <a:schemeClr val="bg1"/>
          </a:solidFill>
        </p:spPr>
        <p:txBody>
          <a:bodyPr/>
          <a:lstStyle/>
          <a:p>
            <a:pPr marL="0" indent="0" algn="ctr">
              <a:spcAft>
                <a:spcPts val="800"/>
              </a:spcAft>
              <a:buNone/>
            </a:pPr>
            <a:r>
              <a:rPr lang="es-ES" sz="1800" cap="all"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Materiales a utilizar para elaborar un </a:t>
            </a:r>
            <a:r>
              <a:rPr lang="es-ES" sz="1800" cap="all"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a:t>
            </a:r>
            <a:r>
              <a:rPr lang="es-ES" sz="1800" cap="all" dirty="0" smtClean="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eatro </a:t>
            </a:r>
            <a:endParaRPr lang="es-MX" sz="1800" cap="all"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Caja del tamaño de su preferencia</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Fieltro o tela para forrar.</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Moldes de letras y Fomi diamantado</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Pistola de silicón</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Silicon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pP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Decoración al gusto</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spcAft>
                <a:spcPts val="800"/>
              </a:spcAft>
              <a:buNone/>
            </a:pPr>
            <a:r>
              <a:rPr lang="es-E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COMO ELABÓRARLO</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Marcar un cuadrado en el centro dejando 3 cm de distancia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Forrar el contorno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Marcar y recortar un triángulo azul pegando letras de Fomi con el letrero teatro y decorar al gusto</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s-E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Recortar un cuadrado para el telón del nuestro teatro</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3730082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89A10EF-D738-4D5F-926C-5F17BFC210B8}"/>
              </a:ext>
            </a:extLst>
          </p:cNvPr>
          <p:cNvSpPr>
            <a:spLocks noGrp="1"/>
          </p:cNvSpPr>
          <p:nvPr>
            <p:ph idx="1"/>
          </p:nvPr>
        </p:nvSpPr>
        <p:spPr>
          <a:solidFill>
            <a:schemeClr val="bg1"/>
          </a:solidFill>
        </p:spPr>
        <p:txBody>
          <a:bodyPr/>
          <a:lstStyle/>
          <a:p>
            <a:pPr algn="ctr"/>
            <a:r>
              <a:rPr lang="es-ES" sz="2800" dirty="0">
                <a:solidFill>
                  <a:srgbClr val="000000"/>
                </a:solidFill>
                <a:effectLst/>
                <a:latin typeface="Arial" panose="020B0604020202020204" pitchFamily="34" charset="0"/>
                <a:ea typeface="Calibri" panose="020F0502020204030204" pitchFamily="34" charset="0"/>
              </a:rPr>
              <a:t>TEATRO QUE SE ELABORO </a:t>
            </a:r>
          </a:p>
          <a:p>
            <a:endParaRPr lang="es-ES" sz="2000" dirty="0">
              <a:solidFill>
                <a:srgbClr val="000000"/>
              </a:solidFill>
              <a:effectLst/>
              <a:latin typeface="Arial" panose="020B0604020202020204" pitchFamily="34" charset="0"/>
              <a:ea typeface="Calibri" panose="020F0502020204030204" pitchFamily="34" charset="0"/>
            </a:endParaRPr>
          </a:p>
          <a:p>
            <a:endParaRPr lang="es-MX" sz="2000" dirty="0"/>
          </a:p>
          <a:p>
            <a:r>
              <a:rPr lang="es-MX" dirty="0"/>
              <a:t>  </a:t>
            </a:r>
          </a:p>
        </p:txBody>
      </p:sp>
      <p:pic>
        <p:nvPicPr>
          <p:cNvPr id="14" name="Imagen 13">
            <a:extLst>
              <a:ext uri="{FF2B5EF4-FFF2-40B4-BE49-F238E27FC236}">
                <a16:creationId xmlns:a16="http://schemas.microsoft.com/office/drawing/2014/main" id="{D8027CA0-A596-4905-A013-391378F46A3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924944"/>
            <a:ext cx="2952328" cy="2533015"/>
          </a:xfrm>
          <a:prstGeom prst="rect">
            <a:avLst/>
          </a:prstGeom>
          <a:noFill/>
        </p:spPr>
      </p:pic>
      <p:pic>
        <p:nvPicPr>
          <p:cNvPr id="15" name="Imagen 14">
            <a:extLst>
              <a:ext uri="{FF2B5EF4-FFF2-40B4-BE49-F238E27FC236}">
                <a16:creationId xmlns:a16="http://schemas.microsoft.com/office/drawing/2014/main" id="{FBE0B55A-6DF9-440A-836C-54D3824EE9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924944"/>
            <a:ext cx="2952328" cy="2618105"/>
          </a:xfrm>
          <a:prstGeom prst="rect">
            <a:avLst/>
          </a:prstGeom>
          <a:noFill/>
        </p:spPr>
      </p:pic>
    </p:spTree>
    <p:extLst>
      <p:ext uri="{BB962C8B-B14F-4D97-AF65-F5344CB8AC3E}">
        <p14:creationId xmlns:p14="http://schemas.microsoft.com/office/powerpoint/2010/main" val="3524774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55" ma:contentTypeDescription="Create a new document." ma:contentTypeScope="" ma:versionID="3c98c83416931a21d43ed007fda5e4dd">
  <xsd:schema xmlns:xsd="http://www.w3.org/2001/XMLSchema" xmlns:xs="http://www.w3.org/2001/XMLSchema" xmlns:p="http://schemas.microsoft.com/office/2006/metadata/properties" xmlns:ns2="2958f784-0ef9-4616-b22d-512a8cad1f0d" xmlns:ns3="fb5acd76-e9f3-4601-9d69-91f53ab96ae6" targetNamespace="http://schemas.microsoft.com/office/2006/metadata/properties" ma:root="true" ma:fieldsID="938018c4f46d99993d20879d4e9ddff8" ns2:_="" ns3:_="">
    <xsd:import namespace="2958f784-0ef9-4616-b22d-512a8cad1f0d"/>
    <xsd:import namespace="fb5acd76-e9f3-4601-9d69-91f53ab96ae6"/>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8f784-0ef9-4616-b22d-512a8cad1f0d"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ca69c71e-a029-4733-aca1-cabc27411b08}"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8D80075B-F8CE-48D6-9BD2-D195F7E115A9}" ma:internalName="CSXSubmissionMarket" ma:readOnly="false" ma:showField="MarketName" ma:web="2958f784-0ef9-4616-b22d-512a8cad1f0d">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9327d1a0-1a14-4b12-a74c-0f320f972977}"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1F044C38-11A0-4051-9DF8-A3AFA85E16DC}" ma:internalName="InProjectListLookup" ma:readOnly="true" ma:showField="InProjectList"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3b364bcb-a06e-4da1-8475-f5243c3236b2}"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1F044C38-11A0-4051-9DF8-A3AFA85E16DC}" ma:internalName="LastCompleteVersionLookup" ma:readOnly="true" ma:showField="LastCompleteVersion"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1F044C38-11A0-4051-9DF8-A3AFA85E16DC}" ma:internalName="LastPreviewErrorLookup" ma:readOnly="true" ma:showField="LastPreviewError"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1F044C38-11A0-4051-9DF8-A3AFA85E16DC}" ma:internalName="LastPreviewResultLookup" ma:readOnly="true" ma:showField="LastPreviewResult"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1F044C38-11A0-4051-9DF8-A3AFA85E16DC}" ma:internalName="LastPreviewAttemptDateLookup" ma:readOnly="true" ma:showField="LastPreviewAttemptDat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1F044C38-11A0-4051-9DF8-A3AFA85E16DC}" ma:internalName="LastPreviewedByLookup" ma:readOnly="true" ma:showField="LastPreviewedBy"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1F044C38-11A0-4051-9DF8-A3AFA85E16DC}" ma:internalName="LastPreviewTimeLookup" ma:readOnly="true" ma:showField="LastPreviewTim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1F044C38-11A0-4051-9DF8-A3AFA85E16DC}" ma:internalName="LastPreviewVersionLookup" ma:readOnly="true" ma:showField="LastPreviewVersion"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1F044C38-11A0-4051-9DF8-A3AFA85E16DC}" ma:internalName="LastPublishErrorLookup" ma:readOnly="true" ma:showField="LastPublishError"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1F044C38-11A0-4051-9DF8-A3AFA85E16DC}" ma:internalName="LastPublishResultLookup" ma:readOnly="true" ma:showField="LastPublishResult"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1F044C38-11A0-4051-9DF8-A3AFA85E16DC}" ma:internalName="LastPublishAttemptDateLookup" ma:readOnly="true" ma:showField="LastPublishAttemptDat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1F044C38-11A0-4051-9DF8-A3AFA85E16DC}" ma:internalName="LastPublishedByLookup" ma:readOnly="true" ma:showField="LastPublishedBy"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1F044C38-11A0-4051-9DF8-A3AFA85E16DC}" ma:internalName="LastPublishTimeLookup" ma:readOnly="true" ma:showField="LastPublishTim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1F044C38-11A0-4051-9DF8-A3AFA85E16DC}" ma:internalName="LastPublishVersionLookup" ma:readOnly="true" ma:showField="LastPublishVersion"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AC64899A-88C0-4725-BCFC-902FA402DE74}" ma:internalName="LocLastLocAttemptVersionLookup" ma:readOnly="false" ma:showField="LastLocAttemptVersion" ma:web="2958f784-0ef9-4616-b22d-512a8cad1f0d">
      <xsd:simpleType>
        <xsd:restriction base="dms:Lookup"/>
      </xsd:simpleType>
    </xsd:element>
    <xsd:element name="LocLastLocAttemptVersionTypeLookup" ma:index="72" nillable="true" ma:displayName="Loc Last Loc Attempt Version Type" ma:default="" ma:list="{AC64899A-88C0-4725-BCFC-902FA402DE74}" ma:internalName="LocLastLocAttemptVersionTypeLookup" ma:readOnly="true" ma:showField="LastLocAttemptVersionType" ma:web="2958f784-0ef9-4616-b22d-512a8cad1f0d">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AC64899A-88C0-4725-BCFC-902FA402DE74}" ma:internalName="LocNewPublishedVersionLookup" ma:readOnly="true" ma:showField="NewPublishedVersion" ma:web="2958f784-0ef9-4616-b22d-512a8cad1f0d">
      <xsd:simpleType>
        <xsd:restriction base="dms:Lookup"/>
      </xsd:simpleType>
    </xsd:element>
    <xsd:element name="LocOverallHandbackStatusLookup" ma:index="76" nillable="true" ma:displayName="Loc Overall Handback Status" ma:default="" ma:list="{AC64899A-88C0-4725-BCFC-902FA402DE74}" ma:internalName="LocOverallHandbackStatusLookup" ma:readOnly="true" ma:showField="OverallHandbackStatus" ma:web="2958f784-0ef9-4616-b22d-512a8cad1f0d">
      <xsd:simpleType>
        <xsd:restriction base="dms:Lookup"/>
      </xsd:simpleType>
    </xsd:element>
    <xsd:element name="LocOverallLocStatusLookup" ma:index="77" nillable="true" ma:displayName="Loc Overall Localize Status" ma:default="" ma:list="{AC64899A-88C0-4725-BCFC-902FA402DE74}" ma:internalName="LocOverallLocStatusLookup" ma:readOnly="true" ma:showField="OverallLocStatus" ma:web="2958f784-0ef9-4616-b22d-512a8cad1f0d">
      <xsd:simpleType>
        <xsd:restriction base="dms:Lookup"/>
      </xsd:simpleType>
    </xsd:element>
    <xsd:element name="LocOverallPreviewStatusLookup" ma:index="78" nillable="true" ma:displayName="Loc Overall Preview Status" ma:default="" ma:list="{AC64899A-88C0-4725-BCFC-902FA402DE74}" ma:internalName="LocOverallPreviewStatusLookup" ma:readOnly="true" ma:showField="OverallPreviewStatus" ma:web="2958f784-0ef9-4616-b22d-512a8cad1f0d">
      <xsd:simpleType>
        <xsd:restriction base="dms:Lookup"/>
      </xsd:simpleType>
    </xsd:element>
    <xsd:element name="LocOverallPublishStatusLookup" ma:index="79" nillable="true" ma:displayName="Loc Overall Publish Status" ma:default="" ma:list="{AC64899A-88C0-4725-BCFC-902FA402DE74}" ma:internalName="LocOverallPublishStatusLookup" ma:readOnly="true" ma:showField="OverallPublishStatus" ma:web="2958f784-0ef9-4616-b22d-512a8cad1f0d">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AC64899A-88C0-4725-BCFC-902FA402DE74}" ma:internalName="LocProcessedForHandoffsLookup" ma:readOnly="true" ma:showField="ProcessedForHandoffs" ma:web="2958f784-0ef9-4616-b22d-512a8cad1f0d">
      <xsd:simpleType>
        <xsd:restriction base="dms:Lookup"/>
      </xsd:simpleType>
    </xsd:element>
    <xsd:element name="LocProcessedForMarketsLookup" ma:index="82" nillable="true" ma:displayName="Loc Processed For Markets" ma:default="" ma:list="{AC64899A-88C0-4725-BCFC-902FA402DE74}" ma:internalName="LocProcessedForMarketsLookup" ma:readOnly="true" ma:showField="ProcessedForMarkets" ma:web="2958f784-0ef9-4616-b22d-512a8cad1f0d">
      <xsd:simpleType>
        <xsd:restriction base="dms:Lookup"/>
      </xsd:simpleType>
    </xsd:element>
    <xsd:element name="LocPublishedDependentAssetsLookup" ma:index="83" nillable="true" ma:displayName="Loc Published Dependent Assets" ma:default="" ma:list="{AC64899A-88C0-4725-BCFC-902FA402DE74}" ma:internalName="LocPublishedDependentAssetsLookup" ma:readOnly="true" ma:showField="PublishedDependentAssets" ma:web="2958f784-0ef9-4616-b22d-512a8cad1f0d">
      <xsd:simpleType>
        <xsd:restriction base="dms:Lookup"/>
      </xsd:simpleType>
    </xsd:element>
    <xsd:element name="LocPublishedLinkedAssetsLookup" ma:index="84" nillable="true" ma:displayName="Loc Published Linked Assets" ma:default="" ma:list="{AC64899A-88C0-4725-BCFC-902FA402DE74}" ma:internalName="LocPublishedLinkedAssetsLookup" ma:readOnly="true" ma:showField="PublishedLinkedAssets" ma:web="2958f784-0ef9-4616-b22d-512a8cad1f0d">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251ee2d3-c117-4524-b3f1-1010c3cab2a3}"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8D80075B-F8CE-48D6-9BD2-D195F7E115A9}" ma:internalName="Markets" ma:readOnly="false" ma:showField="MarketNam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1F044C38-11A0-4051-9DF8-A3AFA85E16DC}" ma:internalName="NumOfRatingsLookup" ma:readOnly="true" ma:showField="NumOfRatings"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1F044C38-11A0-4051-9DF8-A3AFA85E16DC}" ma:internalName="PublishStatusLookup" ma:readOnly="false" ma:showField="PublishStatus"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654e2ea7-8c43-4b3c-9db4-bd71f7cfe4f4}"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33f01220-6030-4880-975f-b9ea0de09f53}" ma:internalName="TaxCatchAll" ma:showField="CatchAllData"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33f01220-6030-4880-975f-b9ea0de09f53}" ma:internalName="TaxCatchAllLabel" ma:readOnly="true" ma:showField="CatchAllDataLabel"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5acd76-e9f3-4601-9d69-91f53ab96ae6"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arketSpecific xmlns="2958f784-0ef9-4616-b22d-512a8cad1f0d">false</MarketSpecific>
    <ApprovalStatus xmlns="2958f784-0ef9-4616-b22d-512a8cad1f0d">InProgress</ApprovalStatus>
    <LocComments xmlns="2958f784-0ef9-4616-b22d-512a8cad1f0d" xsi:nil="true"/>
    <DirectSourceMarket xmlns="2958f784-0ef9-4616-b22d-512a8cad1f0d">english</DirectSourceMarket>
    <ThumbnailAssetId xmlns="2958f784-0ef9-4616-b22d-512a8cad1f0d" xsi:nil="true"/>
    <PrimaryImageGen xmlns="2958f784-0ef9-4616-b22d-512a8cad1f0d">true</PrimaryImageGen>
    <LegacyData xmlns="2958f784-0ef9-4616-b22d-512a8cad1f0d" xsi:nil="true"/>
    <TPFriendlyName xmlns="2958f784-0ef9-4616-b22d-512a8cad1f0d" xsi:nil="true"/>
    <NumericId xmlns="2958f784-0ef9-4616-b22d-512a8cad1f0d" xsi:nil="true"/>
    <LocRecommendedHandoff xmlns="2958f784-0ef9-4616-b22d-512a8cad1f0d" xsi:nil="true"/>
    <BlockPublish xmlns="2958f784-0ef9-4616-b22d-512a8cad1f0d">false</BlockPublish>
    <BusinessGroup xmlns="2958f784-0ef9-4616-b22d-512a8cad1f0d" xsi:nil="true"/>
    <OpenTemplate xmlns="2958f784-0ef9-4616-b22d-512a8cad1f0d">true</OpenTemplate>
    <SourceTitle xmlns="2958f784-0ef9-4616-b22d-512a8cad1f0d">Theater design template</SourceTitle>
    <APEditor xmlns="2958f784-0ef9-4616-b22d-512a8cad1f0d">
      <UserInfo>
        <DisplayName/>
        <AccountId xsi:nil="true"/>
        <AccountType/>
      </UserInfo>
    </APEditor>
    <UALocComments xmlns="2958f784-0ef9-4616-b22d-512a8cad1f0d">2007 Template UpLeveling Do Not HandOff</UALocComments>
    <IntlLangReviewDate xmlns="2958f784-0ef9-4616-b22d-512a8cad1f0d" xsi:nil="true"/>
    <PublishStatusLookup xmlns="2958f784-0ef9-4616-b22d-512a8cad1f0d">
      <Value>656536</Value>
      <Value>656564</Value>
    </PublishStatusLookup>
    <ParentAssetId xmlns="2958f784-0ef9-4616-b22d-512a8cad1f0d" xsi:nil="true"/>
    <FeatureTagsTaxHTField0 xmlns="2958f784-0ef9-4616-b22d-512a8cad1f0d">
      <Terms xmlns="http://schemas.microsoft.com/office/infopath/2007/PartnerControls"/>
    </FeatureTagsTaxHTField0>
    <MachineTranslated xmlns="2958f784-0ef9-4616-b22d-512a8cad1f0d">false</MachineTranslated>
    <Providers xmlns="2958f784-0ef9-4616-b22d-512a8cad1f0d" xsi:nil="true"/>
    <OriginalSourceMarket xmlns="2958f784-0ef9-4616-b22d-512a8cad1f0d">english</OriginalSourceMarket>
    <APDescription xmlns="2958f784-0ef9-4616-b22d-512a8cad1f0d" xsi:nil="true"/>
    <ContentItem xmlns="2958f784-0ef9-4616-b22d-512a8cad1f0d" xsi:nil="true"/>
    <ClipArtFilename xmlns="2958f784-0ef9-4616-b22d-512a8cad1f0d" xsi:nil="true"/>
    <TPInstallLocation xmlns="2958f784-0ef9-4616-b22d-512a8cad1f0d" xsi:nil="true"/>
    <TimesCloned xmlns="2958f784-0ef9-4616-b22d-512a8cad1f0d" xsi:nil="true"/>
    <PublishTargets xmlns="2958f784-0ef9-4616-b22d-512a8cad1f0d">OfficeOnline,OfficeOnlineVNext</PublishTargets>
    <AcquiredFrom xmlns="2958f784-0ef9-4616-b22d-512a8cad1f0d">Internal MS</AcquiredFrom>
    <AssetStart xmlns="2958f784-0ef9-4616-b22d-512a8cad1f0d">2012-01-19T15:33:00+00:00</AssetStart>
    <FriendlyTitle xmlns="2958f784-0ef9-4616-b22d-512a8cad1f0d" xsi:nil="true"/>
    <Provider xmlns="2958f784-0ef9-4616-b22d-512a8cad1f0d" xsi:nil="true"/>
    <LastHandOff xmlns="2958f784-0ef9-4616-b22d-512a8cad1f0d" xsi:nil="true"/>
    <Manager xmlns="2958f784-0ef9-4616-b22d-512a8cad1f0d" xsi:nil="true"/>
    <UALocRecommendation xmlns="2958f784-0ef9-4616-b22d-512a8cad1f0d">Localize</UALocRecommendation>
    <ArtSampleDocs xmlns="2958f784-0ef9-4616-b22d-512a8cad1f0d" xsi:nil="true"/>
    <UACurrentWords xmlns="2958f784-0ef9-4616-b22d-512a8cad1f0d" xsi:nil="true"/>
    <TPClientViewer xmlns="2958f784-0ef9-4616-b22d-512a8cad1f0d" xsi:nil="true"/>
    <TemplateStatus xmlns="2958f784-0ef9-4616-b22d-512a8cad1f0d">Complete</TemplateStatus>
    <ShowIn xmlns="2958f784-0ef9-4616-b22d-512a8cad1f0d">Show everywhere</ShowIn>
    <CSXHash xmlns="2958f784-0ef9-4616-b22d-512a8cad1f0d" xsi:nil="true"/>
    <Downloads xmlns="2958f784-0ef9-4616-b22d-512a8cad1f0d">0</Downloads>
    <VoteCount xmlns="2958f784-0ef9-4616-b22d-512a8cad1f0d" xsi:nil="true"/>
    <OOCacheId xmlns="2958f784-0ef9-4616-b22d-512a8cad1f0d" xsi:nil="true"/>
    <IsDeleted xmlns="2958f784-0ef9-4616-b22d-512a8cad1f0d">false</IsDeleted>
    <InternalTagsTaxHTField0 xmlns="2958f784-0ef9-4616-b22d-512a8cad1f0d">
      <Terms xmlns="http://schemas.microsoft.com/office/infopath/2007/PartnerControls"/>
    </InternalTagsTaxHTField0>
    <UANotes xmlns="2958f784-0ef9-4616-b22d-512a8cad1f0d">2003 to 2007 conversion</UANotes>
    <AssetExpire xmlns="2958f784-0ef9-4616-b22d-512a8cad1f0d">2035-01-01T08:00:00+00:00</AssetExpire>
    <CSXSubmissionMarket xmlns="2958f784-0ef9-4616-b22d-512a8cad1f0d" xsi:nil="true"/>
    <DSATActionTaken xmlns="2958f784-0ef9-4616-b22d-512a8cad1f0d" xsi:nil="true"/>
    <SubmitterId xmlns="2958f784-0ef9-4616-b22d-512a8cad1f0d" xsi:nil="true"/>
    <EditorialTags xmlns="2958f784-0ef9-4616-b22d-512a8cad1f0d" xsi:nil="true"/>
    <TPExecutable xmlns="2958f784-0ef9-4616-b22d-512a8cad1f0d" xsi:nil="true"/>
    <CSXSubmissionDate xmlns="2958f784-0ef9-4616-b22d-512a8cad1f0d" xsi:nil="true"/>
    <CSXUpdate xmlns="2958f784-0ef9-4616-b22d-512a8cad1f0d">false</CSXUpdate>
    <AssetType xmlns="2958f784-0ef9-4616-b22d-512a8cad1f0d">TP</AssetType>
    <ApprovalLog xmlns="2958f784-0ef9-4616-b22d-512a8cad1f0d" xsi:nil="true"/>
    <BugNumber xmlns="2958f784-0ef9-4616-b22d-512a8cad1f0d" xsi:nil="true"/>
    <OriginAsset xmlns="2958f784-0ef9-4616-b22d-512a8cad1f0d" xsi:nil="true"/>
    <TPComponent xmlns="2958f784-0ef9-4616-b22d-512a8cad1f0d" xsi:nil="true"/>
    <Milestone xmlns="2958f784-0ef9-4616-b22d-512a8cad1f0d" xsi:nil="true"/>
    <RecommendationsModifier xmlns="2958f784-0ef9-4616-b22d-512a8cad1f0d" xsi:nil="true"/>
    <Description0 xmlns="fb5acd76-e9f3-4601-9d69-91f53ab96ae6" xsi:nil="true"/>
    <Component xmlns="fb5acd76-e9f3-4601-9d69-91f53ab96ae6" xsi:nil="true"/>
    <AssetId xmlns="2958f784-0ef9-4616-b22d-512a8cad1f0d">TP102818148</AssetId>
    <PolicheckWords xmlns="2958f784-0ef9-4616-b22d-512a8cad1f0d" xsi:nil="true"/>
    <TPLaunchHelpLink xmlns="2958f784-0ef9-4616-b22d-512a8cad1f0d" xsi:nil="true"/>
    <IntlLocPriority xmlns="2958f784-0ef9-4616-b22d-512a8cad1f0d" xsi:nil="true"/>
    <TPApplication xmlns="2958f784-0ef9-4616-b22d-512a8cad1f0d" xsi:nil="true"/>
    <IntlLangReviewer xmlns="2958f784-0ef9-4616-b22d-512a8cad1f0d" xsi:nil="true"/>
    <HandoffToMSDN xmlns="2958f784-0ef9-4616-b22d-512a8cad1f0d" xsi:nil="true"/>
    <PlannedPubDate xmlns="2958f784-0ef9-4616-b22d-512a8cad1f0d" xsi:nil="true"/>
    <CrawlForDependencies xmlns="2958f784-0ef9-4616-b22d-512a8cad1f0d">false</CrawlForDependencies>
    <LocLastLocAttemptVersionLookup xmlns="2958f784-0ef9-4616-b22d-512a8cad1f0d">795619</LocLastLocAttemptVersionLookup>
    <TrustLevel xmlns="2958f784-0ef9-4616-b22d-512a8cad1f0d">1 Microsoft Managed Content</TrustLevel>
    <CampaignTagsTaxHTField0 xmlns="2958f784-0ef9-4616-b22d-512a8cad1f0d">
      <Terms xmlns="http://schemas.microsoft.com/office/infopath/2007/PartnerControls"/>
    </CampaignTagsTaxHTField0>
    <TPNamespace xmlns="2958f784-0ef9-4616-b22d-512a8cad1f0d" xsi:nil="true"/>
    <TaxCatchAll xmlns="2958f784-0ef9-4616-b22d-512a8cad1f0d"/>
    <IsSearchable xmlns="2958f784-0ef9-4616-b22d-512a8cad1f0d">true</IsSearchable>
    <TemplateTemplateType xmlns="2958f784-0ef9-4616-b22d-512a8cad1f0d">PowerPoint 12 Default</TemplateTemplateType>
    <Markets xmlns="2958f784-0ef9-4616-b22d-512a8cad1f0d"/>
    <IntlLangReview xmlns="2958f784-0ef9-4616-b22d-512a8cad1f0d">false</IntlLangReview>
    <UAProjectedTotalWords xmlns="2958f784-0ef9-4616-b22d-512a8cad1f0d" xsi:nil="true"/>
    <OutputCachingOn xmlns="2958f784-0ef9-4616-b22d-512a8cad1f0d">false</OutputCachingOn>
    <AverageRating xmlns="2958f784-0ef9-4616-b22d-512a8cad1f0d" xsi:nil="true"/>
    <APAuthor xmlns="2958f784-0ef9-4616-b22d-512a8cad1f0d">
      <UserInfo>
        <DisplayName/>
        <AccountId>1928</AccountId>
        <AccountType/>
      </UserInfo>
    </APAuthor>
    <TPCommandLine xmlns="2958f784-0ef9-4616-b22d-512a8cad1f0d" xsi:nil="true"/>
    <LocManualTestRequired xmlns="2958f784-0ef9-4616-b22d-512a8cad1f0d">false</LocManualTestRequired>
    <TPAppVersion xmlns="2958f784-0ef9-4616-b22d-512a8cad1f0d" xsi:nil="true"/>
    <EditorialStatus xmlns="2958f784-0ef9-4616-b22d-512a8cad1f0d" xsi:nil="true"/>
    <LastModifiedDateTime xmlns="2958f784-0ef9-4616-b22d-512a8cad1f0d" xsi:nil="true"/>
    <TPLaunchHelpLinkType xmlns="2958f784-0ef9-4616-b22d-512a8cad1f0d">Template</TPLaunchHelpLinkType>
    <OriginalRelease xmlns="2958f784-0ef9-4616-b22d-512a8cad1f0d">14</OriginalRelease>
    <ScenarioTagsTaxHTField0 xmlns="2958f784-0ef9-4616-b22d-512a8cad1f0d">
      <Terms xmlns="http://schemas.microsoft.com/office/infopath/2007/PartnerControls"/>
    </ScenarioTagsTaxHTField0>
    <LocalizationTagsTaxHTField0 xmlns="2958f784-0ef9-4616-b22d-512a8cad1f0d">
      <Terms xmlns="http://schemas.microsoft.com/office/infopath/2007/PartnerControls"/>
    </LocalizationTagsTaxHTField0>
    <LocMarketGroupTiers2 xmlns="2958f784-0ef9-4616-b22d-512a8cad1f0d"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CCF9016-B73E-4377-B180-4110807ACB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8f784-0ef9-4616-b22d-512a8cad1f0d"/>
    <ds:schemaRef ds:uri="fb5acd76-e9f3-4601-9d69-91f53ab96a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1688DC-55A3-4042-B40A-4404569292F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2958f784-0ef9-4616-b22d-512a8cad1f0d"/>
    <ds:schemaRef ds:uri="http://schemas.openxmlformats.org/package/2006/metadata/core-properties"/>
    <ds:schemaRef ds:uri="fb5acd76-e9f3-4601-9d69-91f53ab96ae6"/>
    <ds:schemaRef ds:uri="http://www.w3.org/XML/1998/namespace"/>
    <ds:schemaRef ds:uri="http://purl.org/dc/dcmitype/"/>
  </ds:schemaRefs>
</ds:datastoreItem>
</file>

<file path=customXml/itemProps3.xml><?xml version="1.0" encoding="utf-8"?>
<ds:datastoreItem xmlns:ds="http://schemas.openxmlformats.org/officeDocument/2006/customXml" ds:itemID="{DB90C90D-B3CE-4F67-B300-12CEA9AE94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625</TotalTime>
  <Words>1080</Words>
  <Application>Microsoft Office PowerPoint</Application>
  <PresentationFormat>Presentación en pantalla (4:3)</PresentationFormat>
  <Paragraphs>93</Paragraphs>
  <Slides>13</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Arial</vt:lpstr>
      <vt:lpstr>Calibri</vt:lpstr>
      <vt:lpstr>Calibri Light</vt:lpstr>
      <vt:lpstr>Century Gothic</vt:lpstr>
      <vt:lpstr>Gadugi</vt:lpstr>
      <vt:lpstr>Helvetica</vt:lpstr>
      <vt:lpstr>OpenSans-Regular</vt:lpstr>
      <vt:lpstr>Symbol</vt:lpstr>
      <vt:lpstr>Times New Roman</vt:lpstr>
      <vt:lpstr>Tema de Office</vt:lpstr>
      <vt:lpstr>Presentación de PowerPoint</vt:lpstr>
      <vt:lpstr>                              Introducción.</vt:lpstr>
      <vt:lpstr>                                                                             Justificación. </vt:lpstr>
      <vt:lpstr>Presentación de PowerPoint</vt:lpstr>
      <vt:lpstr>  EL MANDIL CUENTA CUENTOS </vt:lpstr>
      <vt:lpstr>Presentación de PowerPoint</vt:lpstr>
      <vt:lpstr>                            TEATRO  </vt:lpstr>
      <vt:lpstr>Presentación de PowerPoint</vt:lpstr>
      <vt:lpstr>Presentación de PowerPoint</vt:lpstr>
      <vt:lpstr>Fondos animados</vt:lpstr>
      <vt:lpstr>Presentación de PowerPoint</vt:lpstr>
      <vt:lpstr>                             CONCLUSION</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“Contando cuentos”</dc:title>
  <dc:creator>Leonardo Rivera</dc:creator>
  <cp:lastModifiedBy>LENOVO</cp:lastModifiedBy>
  <cp:revision>9</cp:revision>
  <dcterms:created xsi:type="dcterms:W3CDTF">2021-11-12T18:29:17Z</dcterms:created>
  <dcterms:modified xsi:type="dcterms:W3CDTF">2023-05-12T16:37:53Z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TC010690863082</vt:lpwstr>
  </property>
  <property fmtid="{D5CDD505-2E9C-101B-9397-08002B2CF9AE}" pid="3" name="InternalTags">
    <vt:lpwstr/>
  </property>
  <property fmtid="{D5CDD505-2E9C-101B-9397-08002B2CF9AE}" pid="4" name="ContentTypeId">
    <vt:lpwstr>0x010100DE95A0C693CEB341887D38A4A2B58B45040072C752107C5A7B47AA91A1EE638E6F1F</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y fmtid="{D5CDD505-2E9C-101B-9397-08002B2CF9AE}" pid="9" name="Order">
    <vt:r8>14148400</vt:r8>
  </property>
  <property fmtid="{D5CDD505-2E9C-101B-9397-08002B2CF9AE}" pid="10" name="HiddenCategoryTags">
    <vt:lpwstr/>
  </property>
  <property fmtid="{D5CDD505-2E9C-101B-9397-08002B2CF9AE}" pid="11" name="ImageGenStatus">
    <vt:i4>0</vt:i4>
  </property>
  <property fmtid="{D5CDD505-2E9C-101B-9397-08002B2CF9AE}" pid="12" name="CategoryTags">
    <vt:lpwstr/>
  </property>
  <property fmtid="{D5CDD505-2E9C-101B-9397-08002B2CF9AE}" pid="13" name="Applications">
    <vt:lpwstr/>
  </property>
  <property fmtid="{D5CDD505-2E9C-101B-9397-08002B2CF9AE}" pid="14" name="LocMarketGroupTiers">
    <vt:lpwstr>,t:Tier 1,t:Tier 2,t:Tier 3,</vt:lpwstr>
  </property>
</Properties>
</file>