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Estilo oscuro 2 - Énfasis 5/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F954-4A84-44F3-83F8-F3D64F1EF3BE}" type="datetimeFigureOut">
              <a:rPr lang="es-MX" smtClean="0"/>
              <a:t>15/02/2023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B714F-CA1B-4FB3-89DF-CD0952B46E5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5879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F954-4A84-44F3-83F8-F3D64F1EF3BE}" type="datetimeFigureOut">
              <a:rPr lang="es-MX" smtClean="0"/>
              <a:t>15/02/2023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B714F-CA1B-4FB3-89DF-CD0952B46E5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08683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F954-4A84-44F3-83F8-F3D64F1EF3BE}" type="datetimeFigureOut">
              <a:rPr lang="es-MX" smtClean="0"/>
              <a:t>15/02/2023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B714F-CA1B-4FB3-89DF-CD0952B46E5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6666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F954-4A84-44F3-83F8-F3D64F1EF3BE}" type="datetimeFigureOut">
              <a:rPr lang="es-MX" smtClean="0"/>
              <a:t>15/02/2023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B714F-CA1B-4FB3-89DF-CD0952B46E5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505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F954-4A84-44F3-83F8-F3D64F1EF3BE}" type="datetimeFigureOut">
              <a:rPr lang="es-MX" smtClean="0"/>
              <a:t>15/02/2023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B714F-CA1B-4FB3-89DF-CD0952B46E5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9975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F954-4A84-44F3-83F8-F3D64F1EF3BE}" type="datetimeFigureOut">
              <a:rPr lang="es-MX" smtClean="0"/>
              <a:t>15/02/2023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B714F-CA1B-4FB3-89DF-CD0952B46E5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4509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F954-4A84-44F3-83F8-F3D64F1EF3BE}" type="datetimeFigureOut">
              <a:rPr lang="es-MX" smtClean="0"/>
              <a:t>15/02/2023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B714F-CA1B-4FB3-89DF-CD0952B46E5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0816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F954-4A84-44F3-83F8-F3D64F1EF3BE}" type="datetimeFigureOut">
              <a:rPr lang="es-MX" smtClean="0"/>
              <a:t>15/02/2023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B714F-CA1B-4FB3-89DF-CD0952B46E5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51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F954-4A84-44F3-83F8-F3D64F1EF3BE}" type="datetimeFigureOut">
              <a:rPr lang="es-MX" smtClean="0"/>
              <a:t>15/02/2023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B714F-CA1B-4FB3-89DF-CD0952B46E5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211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F954-4A84-44F3-83F8-F3D64F1EF3BE}" type="datetimeFigureOut">
              <a:rPr lang="es-MX" smtClean="0"/>
              <a:t>15/02/2023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B714F-CA1B-4FB3-89DF-CD0952B46E5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6121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F954-4A84-44F3-83F8-F3D64F1EF3BE}" type="datetimeFigureOut">
              <a:rPr lang="es-MX" smtClean="0"/>
              <a:t>15/02/2023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B714F-CA1B-4FB3-89DF-CD0952B46E5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2247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0F954-4A84-44F3-83F8-F3D64F1EF3BE}" type="datetimeFigureOut">
              <a:rPr lang="es-MX" smtClean="0"/>
              <a:t>15/02/2023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2B714F-CA1B-4FB3-89DF-CD0952B46E5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649596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13" Type="http://schemas.openxmlformats.org/officeDocument/2006/relationships/slide" Target="slide12.xml"/><Relationship Id="rId18" Type="http://schemas.openxmlformats.org/officeDocument/2006/relationships/slide" Target="slide13.xml"/><Relationship Id="rId26" Type="http://schemas.openxmlformats.org/officeDocument/2006/relationships/slide" Target="slide32.xml"/><Relationship Id="rId3" Type="http://schemas.openxmlformats.org/officeDocument/2006/relationships/slide" Target="slide10.xml"/><Relationship Id="rId21" Type="http://schemas.openxmlformats.org/officeDocument/2006/relationships/slide" Target="slide31.xml"/><Relationship Id="rId7" Type="http://schemas.openxmlformats.org/officeDocument/2006/relationships/slide" Target="slide5.xml"/><Relationship Id="rId12" Type="http://schemas.openxmlformats.org/officeDocument/2006/relationships/slide" Target="slide6.xml"/><Relationship Id="rId17" Type="http://schemas.openxmlformats.org/officeDocument/2006/relationships/slide" Target="slide7.xml"/><Relationship Id="rId25" Type="http://schemas.openxmlformats.org/officeDocument/2006/relationships/slide" Target="slide26.xml"/><Relationship Id="rId2" Type="http://schemas.openxmlformats.org/officeDocument/2006/relationships/slide" Target="slide4.xml"/><Relationship Id="rId16" Type="http://schemas.openxmlformats.org/officeDocument/2006/relationships/slide" Target="slide30.xml"/><Relationship Id="rId20" Type="http://schemas.openxmlformats.org/officeDocument/2006/relationships/slide" Target="slide25.xml"/><Relationship Id="rId29" Type="http://schemas.openxmlformats.org/officeDocument/2006/relationships/slide" Target="slide2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8.xml"/><Relationship Id="rId11" Type="http://schemas.openxmlformats.org/officeDocument/2006/relationships/slide" Target="slide29.xml"/><Relationship Id="rId24" Type="http://schemas.openxmlformats.org/officeDocument/2006/relationships/slide" Target="slide20.xml"/><Relationship Id="rId5" Type="http://schemas.openxmlformats.org/officeDocument/2006/relationships/slide" Target="slide22.xml"/><Relationship Id="rId15" Type="http://schemas.openxmlformats.org/officeDocument/2006/relationships/slide" Target="slide24.xml"/><Relationship Id="rId23" Type="http://schemas.openxmlformats.org/officeDocument/2006/relationships/slide" Target="slide14.xml"/><Relationship Id="rId28" Type="http://schemas.openxmlformats.org/officeDocument/2006/relationships/slide" Target="slide15.xml"/><Relationship Id="rId10" Type="http://schemas.openxmlformats.org/officeDocument/2006/relationships/slide" Target="slide23.xml"/><Relationship Id="rId19" Type="http://schemas.openxmlformats.org/officeDocument/2006/relationships/slide" Target="slide19.xml"/><Relationship Id="rId31" Type="http://schemas.openxmlformats.org/officeDocument/2006/relationships/slide" Target="slide33.xml"/><Relationship Id="rId4" Type="http://schemas.openxmlformats.org/officeDocument/2006/relationships/slide" Target="slide16.xml"/><Relationship Id="rId9" Type="http://schemas.openxmlformats.org/officeDocument/2006/relationships/slide" Target="slide17.xml"/><Relationship Id="rId14" Type="http://schemas.openxmlformats.org/officeDocument/2006/relationships/slide" Target="slide18.xml"/><Relationship Id="rId22" Type="http://schemas.openxmlformats.org/officeDocument/2006/relationships/slide" Target="slide8.xml"/><Relationship Id="rId27" Type="http://schemas.openxmlformats.org/officeDocument/2006/relationships/slide" Target="slide9.xml"/><Relationship Id="rId30" Type="http://schemas.openxmlformats.org/officeDocument/2006/relationships/slide" Target="slide2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slide" Target="slide3.xml"/><Relationship Id="rId7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slide" Target="slid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136354"/>
              </p:ext>
            </p:extLst>
          </p:nvPr>
        </p:nvGraphicFramePr>
        <p:xfrm>
          <a:off x="251773" y="705114"/>
          <a:ext cx="8784470" cy="6152886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18103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9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93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93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193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249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21301">
                <a:tc gridSpan="3">
                  <a:txBody>
                    <a:bodyPr/>
                    <a:lstStyle/>
                    <a:p>
                      <a:pPr algn="ctr"/>
                      <a:r>
                        <a:rPr lang="es-MX" sz="2400" dirty="0" smtClean="0"/>
                        <a:t>Operaciones con signos</a:t>
                      </a:r>
                      <a:endParaRPr lang="es-MX" sz="2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sz="1400" b="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es-ES" sz="1400" dirty="0" smtClean="0"/>
                    </a:p>
                    <a:p>
                      <a:pPr algn="ctr"/>
                      <a:r>
                        <a:rPr lang="es-ES" sz="1400" dirty="0" smtClean="0"/>
                        <a:t>REGLAS</a:t>
                      </a:r>
                      <a:endParaRPr lang="es-MX" sz="1400" b="0" dirty="0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es-MX" sz="2800" b="0" dirty="0" smtClean="0"/>
                        <a:t>Ecuaciones </a:t>
                      </a:r>
                      <a:endParaRPr lang="es-MX" sz="2800" b="0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MX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r>
                        <a:rPr lang="es-MX" sz="1800" dirty="0" smtClean="0"/>
                        <a:t>Sumas y restas</a:t>
                      </a:r>
                      <a:endParaRPr lang="es-MX" sz="1800" b="0" dirty="0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r>
                        <a:rPr lang="es-MX" sz="1800" dirty="0" smtClean="0"/>
                        <a:t>Multiplicaciones</a:t>
                      </a:r>
                      <a:r>
                        <a:rPr lang="es-MX" sz="1800" baseline="0" dirty="0" smtClean="0"/>
                        <a:t> y divisiones</a:t>
                      </a:r>
                      <a:endParaRPr lang="es-MX" sz="1800" b="0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64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b="0" dirty="0" smtClean="0"/>
                        <a:t>Simples </a:t>
                      </a:r>
                      <a:endParaRPr lang="es-MX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Primer grado</a:t>
                      </a:r>
                      <a:endParaRPr lang="es-MX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2601">
                <a:tc gridSpan="2">
                  <a:txBody>
                    <a:bodyPr/>
                    <a:lstStyle/>
                    <a:p>
                      <a:pPr algn="ctr"/>
                      <a:r>
                        <a:rPr lang="es-ES" sz="4000" dirty="0" smtClean="0">
                          <a:hlinkClick r:id="rId2" action="ppaction://hlinksldjump"/>
                        </a:rPr>
                        <a:t>100</a:t>
                      </a:r>
                      <a:endParaRPr lang="es-MX" sz="4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4000" dirty="0" smtClean="0">
                          <a:hlinkClick r:id="rId3" action="ppaction://hlinksldjump"/>
                        </a:rPr>
                        <a:t>100</a:t>
                      </a:r>
                      <a:endParaRPr lang="es-MX" sz="4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4000" dirty="0" smtClean="0">
                          <a:hlinkClick r:id="rId4" action="ppaction://hlinksldjump"/>
                        </a:rPr>
                        <a:t>100</a:t>
                      </a:r>
                      <a:endParaRPr lang="es-MX" sz="4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4000" dirty="0" smtClean="0">
                          <a:hlinkClick r:id="rId5" action="ppaction://hlinksldjump"/>
                        </a:rPr>
                        <a:t>100</a:t>
                      </a:r>
                      <a:endParaRPr lang="es-MX" sz="4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4000" dirty="0" smtClean="0">
                          <a:hlinkClick r:id="rId6" action="ppaction://hlinksldjump"/>
                        </a:rPr>
                        <a:t>100</a:t>
                      </a:r>
                      <a:endParaRPr lang="es-MX" sz="4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2601">
                <a:tc gridSpan="2">
                  <a:txBody>
                    <a:bodyPr/>
                    <a:lstStyle/>
                    <a:p>
                      <a:pPr algn="ctr"/>
                      <a:r>
                        <a:rPr lang="es-ES" sz="4000" dirty="0" smtClean="0">
                          <a:hlinkClick r:id="rId7" action="ppaction://hlinksldjump"/>
                        </a:rPr>
                        <a:t>200</a:t>
                      </a:r>
                      <a:endParaRPr lang="es-MX" sz="4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4000" dirty="0" smtClean="0">
                          <a:hlinkClick r:id="rId8" action="ppaction://hlinksldjump"/>
                        </a:rPr>
                        <a:t>200</a:t>
                      </a:r>
                      <a:endParaRPr lang="es-MX" sz="4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4000" dirty="0" smtClean="0">
                          <a:hlinkClick r:id="rId9" action="ppaction://hlinksldjump"/>
                        </a:rPr>
                        <a:t>200</a:t>
                      </a:r>
                      <a:endParaRPr lang="es-MX" sz="4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4000" dirty="0" smtClean="0">
                          <a:hlinkClick r:id="rId10" action="ppaction://hlinksldjump"/>
                        </a:rPr>
                        <a:t>200</a:t>
                      </a:r>
                      <a:endParaRPr lang="es-MX" sz="4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4000" dirty="0" smtClean="0">
                          <a:hlinkClick r:id="rId11" action="ppaction://hlinksldjump"/>
                        </a:rPr>
                        <a:t>200</a:t>
                      </a:r>
                      <a:endParaRPr lang="es-MX" sz="4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42601">
                <a:tc gridSpan="2">
                  <a:txBody>
                    <a:bodyPr/>
                    <a:lstStyle/>
                    <a:p>
                      <a:pPr algn="ctr"/>
                      <a:r>
                        <a:rPr lang="es-ES" sz="4000" dirty="0" smtClean="0">
                          <a:hlinkClick r:id="rId12" action="ppaction://hlinksldjump"/>
                        </a:rPr>
                        <a:t>300</a:t>
                      </a:r>
                      <a:endParaRPr lang="es-MX" sz="4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4000" dirty="0" smtClean="0">
                          <a:hlinkClick r:id="rId13" action="ppaction://hlinksldjump"/>
                        </a:rPr>
                        <a:t>300</a:t>
                      </a:r>
                      <a:endParaRPr lang="es-MX" sz="4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4000" dirty="0" smtClean="0">
                          <a:hlinkClick r:id="rId14" action="ppaction://hlinksldjump"/>
                        </a:rPr>
                        <a:t>300</a:t>
                      </a:r>
                      <a:endParaRPr lang="es-MX" sz="4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4000" dirty="0" smtClean="0">
                          <a:hlinkClick r:id="rId15" action="ppaction://hlinksldjump"/>
                        </a:rPr>
                        <a:t>300</a:t>
                      </a:r>
                      <a:endParaRPr lang="es-MX" sz="4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4000" dirty="0" smtClean="0">
                          <a:hlinkClick r:id="rId16" action="ppaction://hlinksldjump"/>
                        </a:rPr>
                        <a:t>300</a:t>
                      </a:r>
                      <a:endParaRPr lang="es-MX" sz="4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42601">
                <a:tc gridSpan="2">
                  <a:txBody>
                    <a:bodyPr/>
                    <a:lstStyle/>
                    <a:p>
                      <a:pPr algn="ctr"/>
                      <a:r>
                        <a:rPr lang="es-ES" sz="4000" dirty="0" smtClean="0">
                          <a:hlinkClick r:id="rId17" action="ppaction://hlinksldjump"/>
                        </a:rPr>
                        <a:t>400</a:t>
                      </a:r>
                      <a:endParaRPr lang="es-MX" sz="40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4000" dirty="0" smtClean="0">
                          <a:hlinkClick r:id="rId18" action="ppaction://hlinksldjump"/>
                        </a:rPr>
                        <a:t>400</a:t>
                      </a:r>
                      <a:endParaRPr lang="es-MX" sz="4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4000" dirty="0" smtClean="0">
                          <a:hlinkClick r:id="rId19" action="ppaction://hlinksldjump"/>
                        </a:rPr>
                        <a:t>400</a:t>
                      </a:r>
                      <a:endParaRPr lang="es-MX" sz="4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4000" dirty="0" smtClean="0">
                          <a:hlinkClick r:id="rId20" action="ppaction://hlinksldjump"/>
                        </a:rPr>
                        <a:t>400</a:t>
                      </a:r>
                      <a:endParaRPr lang="es-MX" sz="4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4000" dirty="0" smtClean="0">
                          <a:hlinkClick r:id="rId21" action="ppaction://hlinksldjump"/>
                        </a:rPr>
                        <a:t>400</a:t>
                      </a:r>
                      <a:endParaRPr lang="es-MX" sz="4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42601">
                <a:tc gridSpan="2">
                  <a:txBody>
                    <a:bodyPr/>
                    <a:lstStyle/>
                    <a:p>
                      <a:pPr algn="ctr"/>
                      <a:r>
                        <a:rPr lang="es-ES" sz="4000" dirty="0" smtClean="0">
                          <a:hlinkClick r:id="rId22" action="ppaction://hlinksldjump"/>
                        </a:rPr>
                        <a:t>500</a:t>
                      </a:r>
                      <a:endParaRPr lang="es-MX" sz="4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4000" dirty="0" smtClean="0">
                          <a:hlinkClick r:id="rId23" action="ppaction://hlinksldjump"/>
                        </a:rPr>
                        <a:t>500</a:t>
                      </a:r>
                      <a:endParaRPr lang="es-MX" sz="4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4000" dirty="0" smtClean="0">
                          <a:hlinkClick r:id="rId24" action="ppaction://hlinksldjump"/>
                        </a:rPr>
                        <a:t>500</a:t>
                      </a:r>
                      <a:endParaRPr lang="es-MX" sz="4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4000" dirty="0" smtClean="0">
                          <a:hlinkClick r:id="rId25" action="ppaction://hlinksldjump"/>
                        </a:rPr>
                        <a:t>500</a:t>
                      </a:r>
                      <a:endParaRPr lang="es-MX" sz="4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4000" dirty="0" smtClean="0">
                          <a:hlinkClick r:id="rId26" action="ppaction://hlinksldjump"/>
                        </a:rPr>
                        <a:t>500</a:t>
                      </a:r>
                      <a:endParaRPr lang="es-MX" sz="4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42601">
                <a:tc gridSpan="2">
                  <a:txBody>
                    <a:bodyPr/>
                    <a:lstStyle/>
                    <a:p>
                      <a:pPr algn="ctr"/>
                      <a:r>
                        <a:rPr lang="es-ES" sz="4000" dirty="0" smtClean="0">
                          <a:hlinkClick r:id="rId27" action="ppaction://hlinksldjump"/>
                        </a:rPr>
                        <a:t>600</a:t>
                      </a:r>
                      <a:endParaRPr lang="es-MX" sz="4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4000" dirty="0" smtClean="0">
                          <a:hlinkClick r:id="rId28" action="ppaction://hlinksldjump"/>
                        </a:rPr>
                        <a:t>600</a:t>
                      </a:r>
                      <a:endParaRPr lang="es-MX" sz="4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4000" dirty="0" smtClean="0">
                          <a:hlinkClick r:id="rId29" action="ppaction://hlinksldjump"/>
                        </a:rPr>
                        <a:t>600</a:t>
                      </a:r>
                      <a:endParaRPr lang="es-MX" sz="4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4000" dirty="0" smtClean="0">
                          <a:hlinkClick r:id="rId30" action="ppaction://hlinksldjump"/>
                        </a:rPr>
                        <a:t>600</a:t>
                      </a:r>
                      <a:endParaRPr lang="es-MX" sz="4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4000" dirty="0" smtClean="0">
                          <a:hlinkClick r:id="rId31" action="ppaction://hlinksldjump"/>
                        </a:rPr>
                        <a:t>600</a:t>
                      </a:r>
                      <a:endParaRPr lang="es-MX" sz="4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467544" y="8136"/>
            <a:ext cx="8352928" cy="5847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" sz="3200" dirty="0" smtClean="0">
                <a:latin typeface="Aharoni" pitchFamily="2" charset="-79"/>
                <a:cs typeface="Aharoni" pitchFamily="2" charset="-79"/>
              </a:rPr>
              <a:t>YO NO PERDÍ CON LAS MATEMÁTICAS </a:t>
            </a:r>
            <a:endParaRPr lang="es-MX" sz="3200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5378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83568" y="548680"/>
            <a:ext cx="756083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400" dirty="0" smtClean="0">
                <a:cs typeface="Aharoni" pitchFamily="2" charset="-79"/>
              </a:rPr>
              <a:t>¿Cuál es el número que multiplicado por -9 nos da cero?</a:t>
            </a:r>
            <a:endParaRPr lang="es-MX" sz="4400" dirty="0">
              <a:cs typeface="Aharoni" pitchFamily="2" charset="-79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683568" y="2602166"/>
            <a:ext cx="65527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 smtClean="0">
                <a:latin typeface="Aharoni" pitchFamily="2" charset="-79"/>
                <a:cs typeface="Aharoni" pitchFamily="2" charset="-79"/>
                <a:hlinkClick r:id="rId2" action="ppaction://hlinksldjump"/>
              </a:rPr>
              <a:t>A. </a:t>
            </a:r>
            <a:r>
              <a:rPr lang="es-ES" sz="6000" dirty="0" smtClean="0">
                <a:latin typeface="Aharoni" pitchFamily="2" charset="-79"/>
                <a:cs typeface="Aharoni" pitchFamily="2" charset="-79"/>
              </a:rPr>
              <a:t>  0 </a:t>
            </a:r>
            <a:endParaRPr lang="es-MX" sz="6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51925" y="3574056"/>
            <a:ext cx="65527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latin typeface="Aharoni" pitchFamily="2" charset="-79"/>
                <a:cs typeface="Aharoni" pitchFamily="2" charset="-79"/>
                <a:hlinkClick r:id="rId3" action="ppaction://hlinksldjump"/>
              </a:rPr>
              <a:t>B</a:t>
            </a:r>
            <a:r>
              <a:rPr lang="es-ES" sz="6000" dirty="0" smtClean="0">
                <a:latin typeface="Aharoni" pitchFamily="2" charset="-79"/>
                <a:cs typeface="Aharoni" pitchFamily="2" charset="-79"/>
              </a:rPr>
              <a:t>.   -0 </a:t>
            </a:r>
            <a:endParaRPr lang="es-MX" sz="6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83568" y="4437112"/>
            <a:ext cx="65527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latin typeface="Aharoni" pitchFamily="2" charset="-79"/>
                <a:cs typeface="Aharoni" pitchFamily="2" charset="-79"/>
                <a:hlinkClick r:id="rId3" action="ppaction://hlinksldjump"/>
              </a:rPr>
              <a:t>C</a:t>
            </a:r>
            <a:r>
              <a:rPr lang="es-ES" sz="6000" dirty="0" smtClean="0">
                <a:latin typeface="Aharoni" pitchFamily="2" charset="-79"/>
                <a:cs typeface="Aharoni" pitchFamily="2" charset="-79"/>
                <a:hlinkClick r:id="rId3" action="ppaction://hlinksldjump"/>
              </a:rPr>
              <a:t>.  </a:t>
            </a:r>
            <a:r>
              <a:rPr lang="es-ES" sz="6000" dirty="0" smtClean="0">
                <a:latin typeface="Aharoni" pitchFamily="2" charset="-79"/>
                <a:cs typeface="Aharoni" pitchFamily="2" charset="-79"/>
              </a:rPr>
              <a:t> 1 </a:t>
            </a:r>
            <a:endParaRPr lang="es-MX" sz="6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683568" y="5589240"/>
            <a:ext cx="65527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latin typeface="Aharoni" pitchFamily="2" charset="-79"/>
                <a:cs typeface="Aharoni" pitchFamily="2" charset="-79"/>
                <a:hlinkClick r:id="rId3" action="ppaction://hlinksldjump"/>
              </a:rPr>
              <a:t>D</a:t>
            </a:r>
            <a:r>
              <a:rPr lang="es-ES" sz="6000" dirty="0" smtClean="0">
                <a:latin typeface="Aharoni" pitchFamily="2" charset="-79"/>
                <a:cs typeface="Aharoni" pitchFamily="2" charset="-79"/>
              </a:rPr>
              <a:t>.  9</a:t>
            </a:r>
            <a:endParaRPr lang="es-MX" sz="6000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92627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07504" y="548680"/>
            <a:ext cx="90364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5400" dirty="0" smtClean="0">
                <a:cs typeface="Aharoni" pitchFamily="2" charset="-79"/>
              </a:rPr>
              <a:t>¿Cuál es el número que al multiplicarlo por -5 da 45?</a:t>
            </a:r>
            <a:endParaRPr lang="es-MX" sz="5400" dirty="0">
              <a:cs typeface="Aharoni" pitchFamily="2" charset="-79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683568" y="2602166"/>
            <a:ext cx="65527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 smtClean="0">
                <a:latin typeface="Aharoni" pitchFamily="2" charset="-79"/>
                <a:cs typeface="Aharoni" pitchFamily="2" charset="-79"/>
                <a:hlinkClick r:id="rId2" action="ppaction://hlinksldjump"/>
              </a:rPr>
              <a:t>A</a:t>
            </a:r>
            <a:r>
              <a:rPr lang="es-ES" sz="6000" dirty="0" smtClean="0">
                <a:latin typeface="Aharoni" pitchFamily="2" charset="-79"/>
                <a:cs typeface="Aharoni" pitchFamily="2" charset="-79"/>
                <a:hlinkClick r:id="rId3" action="ppaction://hlinksldjump"/>
              </a:rPr>
              <a:t>. </a:t>
            </a:r>
            <a:r>
              <a:rPr lang="es-ES" sz="6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s-ES" sz="6000" dirty="0" smtClean="0">
                <a:latin typeface="Aharoni" pitchFamily="2" charset="-79"/>
                <a:cs typeface="Aharoni" pitchFamily="2" charset="-79"/>
              </a:rPr>
              <a:t> -45 </a:t>
            </a:r>
            <a:endParaRPr lang="es-MX" sz="6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51925" y="3574056"/>
            <a:ext cx="65527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latin typeface="Aharoni" pitchFamily="2" charset="-79"/>
                <a:cs typeface="Aharoni" pitchFamily="2" charset="-79"/>
                <a:hlinkClick r:id="rId3" action="ppaction://hlinksldjump"/>
              </a:rPr>
              <a:t>B</a:t>
            </a:r>
            <a:r>
              <a:rPr lang="es-ES" sz="6000" dirty="0" smtClean="0">
                <a:latin typeface="Aharoni" pitchFamily="2" charset="-79"/>
                <a:cs typeface="Aharoni" pitchFamily="2" charset="-79"/>
              </a:rPr>
              <a:t>.   -9 </a:t>
            </a:r>
            <a:endParaRPr lang="es-MX" sz="6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83568" y="4437112"/>
            <a:ext cx="65527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latin typeface="Aharoni" pitchFamily="2" charset="-79"/>
                <a:cs typeface="Aharoni" pitchFamily="2" charset="-79"/>
                <a:hlinkClick r:id="rId2" action="ppaction://hlinksldjump"/>
              </a:rPr>
              <a:t>C</a:t>
            </a:r>
            <a:r>
              <a:rPr lang="es-ES" sz="6000" dirty="0" smtClean="0">
                <a:latin typeface="Aharoni" pitchFamily="2" charset="-79"/>
                <a:cs typeface="Aharoni" pitchFamily="2" charset="-79"/>
                <a:hlinkClick r:id="rId2" action="ppaction://hlinksldjump"/>
              </a:rPr>
              <a:t>.  </a:t>
            </a:r>
            <a:r>
              <a:rPr lang="es-ES" sz="6000" dirty="0" smtClean="0">
                <a:latin typeface="Aharoni" pitchFamily="2" charset="-79"/>
                <a:cs typeface="Aharoni" pitchFamily="2" charset="-79"/>
              </a:rPr>
              <a:t> 9 </a:t>
            </a:r>
            <a:endParaRPr lang="es-MX" sz="6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683568" y="5589240"/>
            <a:ext cx="65527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latin typeface="Aharoni" pitchFamily="2" charset="-79"/>
                <a:cs typeface="Aharoni" pitchFamily="2" charset="-79"/>
                <a:hlinkClick r:id="rId2" action="ppaction://hlinksldjump"/>
              </a:rPr>
              <a:t>D</a:t>
            </a:r>
            <a:r>
              <a:rPr lang="es-ES" sz="6000" dirty="0" smtClean="0">
                <a:latin typeface="Aharoni" pitchFamily="2" charset="-79"/>
                <a:cs typeface="Aharoni" pitchFamily="2" charset="-79"/>
              </a:rPr>
              <a:t>.  45</a:t>
            </a:r>
            <a:endParaRPr lang="es-MX" sz="6000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92627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0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000" dirty="0" smtClean="0">
                <a:cs typeface="Aharoni" pitchFamily="2" charset="-79"/>
              </a:rPr>
              <a:t>Resuelve la siguiente operación </a:t>
            </a:r>
          </a:p>
          <a:p>
            <a:pPr algn="ctr"/>
            <a:r>
              <a:rPr lang="es-ES" sz="6000" dirty="0" smtClean="0">
                <a:cs typeface="Aharoni" pitchFamily="2" charset="-79"/>
              </a:rPr>
              <a:t>(-3.75</a:t>
            </a:r>
            <a:r>
              <a:rPr lang="es-ES" sz="6000" dirty="0">
                <a:cs typeface="Aharoni" pitchFamily="2" charset="-79"/>
              </a:rPr>
              <a:t>) ÷ </a:t>
            </a:r>
            <a:r>
              <a:rPr lang="es-ES" sz="6000" dirty="0" smtClean="0">
                <a:cs typeface="Aharoni" pitchFamily="2" charset="-79"/>
              </a:rPr>
              <a:t>(-5) =</a:t>
            </a:r>
            <a:endParaRPr lang="es-MX" sz="6000" dirty="0">
              <a:cs typeface="Aharoni" pitchFamily="2" charset="-79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629562" y="4221088"/>
            <a:ext cx="32763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 smtClean="0">
                <a:latin typeface="Aharoni" pitchFamily="2" charset="-79"/>
                <a:cs typeface="Aharoni" pitchFamily="2" charset="-79"/>
                <a:hlinkClick r:id="rId2" action="ppaction://hlinksldjump"/>
              </a:rPr>
              <a:t>A. </a:t>
            </a:r>
            <a:r>
              <a:rPr lang="es-ES" sz="6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s-ES" sz="6000" dirty="0" smtClean="0">
                <a:latin typeface="Aharoni" pitchFamily="2" charset="-79"/>
                <a:cs typeface="Aharoni" pitchFamily="2" charset="-79"/>
              </a:rPr>
              <a:t> 0.75 </a:t>
            </a:r>
            <a:endParaRPr lang="es-MX" sz="6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5391451" y="4437112"/>
            <a:ext cx="34160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latin typeface="Aharoni" pitchFamily="2" charset="-79"/>
                <a:cs typeface="Aharoni" pitchFamily="2" charset="-79"/>
                <a:hlinkClick r:id="rId3" action="ppaction://hlinksldjump"/>
              </a:rPr>
              <a:t>B</a:t>
            </a:r>
            <a:r>
              <a:rPr lang="es-ES" sz="6000" dirty="0" smtClean="0">
                <a:latin typeface="Aharoni" pitchFamily="2" charset="-79"/>
                <a:cs typeface="Aharoni" pitchFamily="2" charset="-79"/>
              </a:rPr>
              <a:t>.   -0.75</a:t>
            </a:r>
            <a:endParaRPr lang="es-MX" sz="6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575556" y="5589239"/>
            <a:ext cx="33843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latin typeface="Aharoni" pitchFamily="2" charset="-79"/>
                <a:cs typeface="Aharoni" pitchFamily="2" charset="-79"/>
                <a:hlinkClick r:id="rId3" action="ppaction://hlinksldjump"/>
              </a:rPr>
              <a:t>C</a:t>
            </a:r>
            <a:r>
              <a:rPr lang="es-ES" sz="6000" dirty="0" smtClean="0">
                <a:latin typeface="Aharoni" pitchFamily="2" charset="-79"/>
                <a:cs typeface="Aharoni" pitchFamily="2" charset="-79"/>
                <a:hlinkClick r:id="rId3" action="ppaction://hlinksldjump"/>
              </a:rPr>
              <a:t>.  </a:t>
            </a:r>
            <a:r>
              <a:rPr lang="es-ES" sz="6000" dirty="0" smtClean="0">
                <a:latin typeface="Aharoni" pitchFamily="2" charset="-79"/>
                <a:cs typeface="Aharoni" pitchFamily="2" charset="-79"/>
              </a:rPr>
              <a:t> 0.76 </a:t>
            </a:r>
            <a:endParaRPr lang="es-MX" sz="6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5400092" y="5589239"/>
            <a:ext cx="36724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latin typeface="Aharoni" pitchFamily="2" charset="-79"/>
                <a:cs typeface="Aharoni" pitchFamily="2" charset="-79"/>
                <a:hlinkClick r:id="rId3" action="ppaction://hlinksldjump"/>
              </a:rPr>
              <a:t>D</a:t>
            </a:r>
            <a:r>
              <a:rPr lang="es-ES" sz="6000" dirty="0" smtClean="0">
                <a:latin typeface="Aharoni" pitchFamily="2" charset="-79"/>
                <a:cs typeface="Aharoni" pitchFamily="2" charset="-79"/>
              </a:rPr>
              <a:t>.  -0.76</a:t>
            </a:r>
            <a:endParaRPr lang="es-MX" sz="6000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92627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332656"/>
            <a:ext cx="88204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000" dirty="0" smtClean="0">
                <a:cs typeface="Aharoni" pitchFamily="2" charset="-79"/>
              </a:rPr>
              <a:t>¿Cuál es el resultado de dividir -71 entre 10?</a:t>
            </a:r>
            <a:endParaRPr lang="es-MX" sz="6000" dirty="0">
              <a:cs typeface="Aharoni" pitchFamily="2" charset="-79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683568" y="2602166"/>
            <a:ext cx="65527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 smtClean="0">
                <a:latin typeface="Aharoni" pitchFamily="2" charset="-79"/>
                <a:cs typeface="Aharoni" pitchFamily="2" charset="-79"/>
                <a:hlinkClick r:id="rId2" action="ppaction://hlinksldjump"/>
              </a:rPr>
              <a:t>A</a:t>
            </a:r>
            <a:r>
              <a:rPr lang="es-ES" sz="6000" dirty="0" smtClean="0">
                <a:latin typeface="Aharoni" pitchFamily="2" charset="-79"/>
                <a:cs typeface="Aharoni" pitchFamily="2" charset="-79"/>
                <a:hlinkClick r:id="rId3" action="ppaction://hlinksldjump"/>
              </a:rPr>
              <a:t>. </a:t>
            </a:r>
            <a:r>
              <a:rPr lang="es-ES" sz="6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s-ES" sz="6000" dirty="0" smtClean="0">
                <a:latin typeface="Aharoni" pitchFamily="2" charset="-79"/>
                <a:cs typeface="Aharoni" pitchFamily="2" charset="-79"/>
              </a:rPr>
              <a:t> 71 </a:t>
            </a:r>
            <a:endParaRPr lang="es-MX" sz="6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51925" y="3574056"/>
            <a:ext cx="65527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latin typeface="Aharoni" pitchFamily="2" charset="-79"/>
                <a:cs typeface="Aharoni" pitchFamily="2" charset="-79"/>
                <a:hlinkClick r:id="rId2" action="ppaction://hlinksldjump"/>
              </a:rPr>
              <a:t>B</a:t>
            </a:r>
            <a:r>
              <a:rPr lang="es-ES" sz="6000" dirty="0" smtClean="0">
                <a:latin typeface="Aharoni" pitchFamily="2" charset="-79"/>
                <a:cs typeface="Aharoni" pitchFamily="2" charset="-79"/>
              </a:rPr>
              <a:t>.   7.1 </a:t>
            </a:r>
            <a:endParaRPr lang="es-MX" sz="6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83568" y="4437112"/>
            <a:ext cx="65527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latin typeface="Aharoni" pitchFamily="2" charset="-79"/>
                <a:cs typeface="Aharoni" pitchFamily="2" charset="-79"/>
                <a:hlinkClick r:id="rId3" action="ppaction://hlinksldjump"/>
              </a:rPr>
              <a:t>C</a:t>
            </a:r>
            <a:r>
              <a:rPr lang="es-ES" sz="6000" dirty="0" smtClean="0">
                <a:latin typeface="Aharoni" pitchFamily="2" charset="-79"/>
                <a:cs typeface="Aharoni" pitchFamily="2" charset="-79"/>
                <a:hlinkClick r:id="rId3" action="ppaction://hlinksldjump"/>
              </a:rPr>
              <a:t>.</a:t>
            </a:r>
            <a:r>
              <a:rPr lang="es-ES" sz="6000" dirty="0" smtClean="0">
                <a:latin typeface="Aharoni" pitchFamily="2" charset="-79"/>
                <a:cs typeface="Aharoni" pitchFamily="2" charset="-79"/>
                <a:hlinkClick r:id="rId2" action="ppaction://hlinksldjump"/>
              </a:rPr>
              <a:t>  </a:t>
            </a:r>
            <a:r>
              <a:rPr lang="es-ES" sz="6000" dirty="0" smtClean="0">
                <a:latin typeface="Aharoni" pitchFamily="2" charset="-79"/>
                <a:cs typeface="Aharoni" pitchFamily="2" charset="-79"/>
              </a:rPr>
              <a:t> -7.1 </a:t>
            </a:r>
            <a:endParaRPr lang="es-MX" sz="6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683568" y="5589240"/>
            <a:ext cx="65527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latin typeface="Aharoni" pitchFamily="2" charset="-79"/>
                <a:cs typeface="Aharoni" pitchFamily="2" charset="-79"/>
                <a:hlinkClick r:id="rId2" action="ppaction://hlinksldjump"/>
              </a:rPr>
              <a:t>D</a:t>
            </a:r>
            <a:r>
              <a:rPr lang="es-ES" sz="6000" dirty="0" smtClean="0">
                <a:latin typeface="Aharoni" pitchFamily="2" charset="-79"/>
                <a:cs typeface="Aharoni" pitchFamily="2" charset="-79"/>
              </a:rPr>
              <a:t>.  10</a:t>
            </a:r>
            <a:endParaRPr lang="es-MX" sz="6000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92627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1 CuadroTexto"/>
              <p:cNvSpPr txBox="1"/>
              <p:nvPr/>
            </p:nvSpPr>
            <p:spPr>
              <a:xfrm>
                <a:off x="683568" y="523653"/>
                <a:ext cx="7560839" cy="23975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S" sz="6000" dirty="0" smtClean="0">
                    <a:cs typeface="Aharoni" pitchFamily="2" charset="-79"/>
                  </a:rPr>
                  <a:t>¿Cuál es el resultado de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S" sz="6000" b="0" i="1" smtClean="0">
                            <a:latin typeface="Cambria Math" panose="02040503050406030204" pitchFamily="18" charset="0"/>
                            <a:cs typeface="Aharoni" pitchFamily="2" charset="-79"/>
                          </a:rPr>
                        </m:ctrlPr>
                      </m:fPr>
                      <m:num>
                        <m:r>
                          <a:rPr lang="es-ES" sz="6000" b="0" i="1" smtClean="0">
                            <a:latin typeface="Cambria Math"/>
                            <a:cs typeface="Aharoni" pitchFamily="2" charset="-79"/>
                          </a:rPr>
                          <m:t>8</m:t>
                        </m:r>
                      </m:num>
                      <m:den>
                        <m:r>
                          <a:rPr lang="es-ES" sz="6000" b="0" i="1" smtClean="0">
                            <a:latin typeface="Cambria Math"/>
                            <a:cs typeface="Aharoni" pitchFamily="2" charset="-79"/>
                          </a:rPr>
                          <m:t>6</m:t>
                        </m:r>
                      </m:den>
                    </m:f>
                    <m:r>
                      <a:rPr lang="es-ES" sz="6000" b="0" i="1" smtClean="0">
                        <a:latin typeface="Cambria Math"/>
                        <a:cs typeface="Aharoni" pitchFamily="2" charset="-79"/>
                      </a:rPr>
                      <m:t>  </m:t>
                    </m:r>
                    <m:d>
                      <m:dPr>
                        <m:ctrlPr>
                          <a:rPr lang="es-ES" sz="6000" b="0" i="1" smtClean="0">
                            <a:latin typeface="Cambria Math" panose="02040503050406030204" pitchFamily="18" charset="0"/>
                            <a:cs typeface="Aharoni" pitchFamily="2" charset="-79"/>
                          </a:rPr>
                        </m:ctrlPr>
                      </m:dPr>
                      <m:e>
                        <m:r>
                          <a:rPr lang="es-ES" sz="6000" b="0" i="1" smtClean="0">
                            <a:latin typeface="Cambria Math"/>
                            <a:cs typeface="Aharoni" pitchFamily="2" charset="-79"/>
                          </a:rPr>
                          <m:t>−</m:t>
                        </m:r>
                        <m:f>
                          <m:fPr>
                            <m:ctrlPr>
                              <a:rPr lang="es-ES" sz="6000" b="0" i="1" smtClean="0">
                                <a:latin typeface="Cambria Math" panose="02040503050406030204" pitchFamily="18" charset="0"/>
                                <a:cs typeface="Aharoni" pitchFamily="2" charset="-79"/>
                              </a:rPr>
                            </m:ctrlPr>
                          </m:fPr>
                          <m:num>
                            <m:r>
                              <a:rPr lang="es-ES" sz="6000" b="0" i="1" smtClean="0">
                                <a:latin typeface="Cambria Math"/>
                                <a:cs typeface="Aharoni" pitchFamily="2" charset="-79"/>
                              </a:rPr>
                              <m:t>9</m:t>
                            </m:r>
                          </m:num>
                          <m:den>
                            <m:r>
                              <a:rPr lang="es-ES" sz="6000" b="0" i="1" smtClean="0">
                                <a:latin typeface="Cambria Math"/>
                                <a:cs typeface="Aharoni" pitchFamily="2" charset="-79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s-ES" sz="6000" b="0" i="0" smtClean="0">
                        <a:latin typeface="Cambria Math"/>
                        <a:cs typeface="Aharoni" pitchFamily="2" charset="-79"/>
                      </a:rPr>
                      <m:t>?</m:t>
                    </m:r>
                  </m:oMath>
                </a14:m>
                <a:endParaRPr lang="es-MX" sz="6000" dirty="0">
                  <a:latin typeface="Aharoni" pitchFamily="2" charset="-79"/>
                  <a:cs typeface="Aharoni" pitchFamily="2" charset="-79"/>
                </a:endParaRPr>
              </a:p>
            </p:txBody>
          </p:sp>
        </mc:Choice>
        <mc:Fallback xmlns="">
          <p:sp>
            <p:nvSpPr>
              <p:cNvPr id="2" name="1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523653"/>
                <a:ext cx="7560839" cy="2397516"/>
              </a:xfrm>
              <a:prstGeom prst="rect">
                <a:avLst/>
              </a:prstGeom>
              <a:blipFill rotWithShape="1">
                <a:blip r:embed="rId2"/>
                <a:stretch>
                  <a:fillRect t="-7634" r="-2016" b="-7634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4 CuadroTexto"/>
              <p:cNvSpPr txBox="1"/>
              <p:nvPr/>
            </p:nvSpPr>
            <p:spPr>
              <a:xfrm>
                <a:off x="501944" y="3545586"/>
                <a:ext cx="3780419" cy="1399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sz="6000" dirty="0" smtClean="0">
                    <a:latin typeface="Aharoni" pitchFamily="2" charset="-79"/>
                    <a:cs typeface="Aharoni" pitchFamily="2" charset="-79"/>
                    <a:hlinkClick r:id="rId3" action="ppaction://hlinksldjump"/>
                  </a:rPr>
                  <a:t>A</a:t>
                </a:r>
                <a:r>
                  <a:rPr lang="es-ES" sz="6000" dirty="0" smtClean="0">
                    <a:latin typeface="Aharoni" pitchFamily="2" charset="-79"/>
                    <a:cs typeface="Aharoni" pitchFamily="2" charset="-79"/>
                    <a:hlinkClick r:id="rId4" action="ppaction://hlinksldjump"/>
                  </a:rPr>
                  <a:t>. </a:t>
                </a:r>
                <a:r>
                  <a:rPr lang="es-ES" sz="6000" dirty="0">
                    <a:latin typeface="Aharoni" pitchFamily="2" charset="-79"/>
                    <a:cs typeface="Aharoni" pitchFamily="2" charset="-79"/>
                  </a:rPr>
                  <a:t> </a:t>
                </a:r>
                <a:r>
                  <a:rPr lang="es-ES" sz="6000" dirty="0" smtClean="0">
                    <a:latin typeface="Aharoni" pitchFamily="2" charset="-79"/>
                    <a:cs typeface="Aharoni" pitchFamily="2" charset="-79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S" sz="6000" i="1" dirty="0" smtClean="0">
                            <a:latin typeface="Cambria Math" panose="02040503050406030204" pitchFamily="18" charset="0"/>
                            <a:cs typeface="Aharoni" pitchFamily="2" charset="-79"/>
                          </a:rPr>
                        </m:ctrlPr>
                      </m:fPr>
                      <m:num>
                        <m:r>
                          <a:rPr lang="es-ES" sz="6000" i="1" dirty="0" smtClean="0">
                            <a:latin typeface="Cambria Math"/>
                            <a:cs typeface="Aharoni" pitchFamily="2" charset="-79"/>
                          </a:rPr>
                          <m:t>18</m:t>
                        </m:r>
                      </m:num>
                      <m:den>
                        <m:r>
                          <a:rPr lang="es-ES" sz="6000" i="1" dirty="0" smtClean="0">
                            <a:latin typeface="Cambria Math"/>
                            <a:cs typeface="Aharoni" pitchFamily="2" charset="-79"/>
                          </a:rPr>
                          <m:t>72</m:t>
                        </m:r>
                      </m:den>
                    </m:f>
                  </m:oMath>
                </a14:m>
                <a:r>
                  <a:rPr lang="es-ES" sz="6000" dirty="0" smtClean="0">
                    <a:latin typeface="Aharoni" pitchFamily="2" charset="-79"/>
                    <a:cs typeface="Aharoni" pitchFamily="2" charset="-79"/>
                  </a:rPr>
                  <a:t> </a:t>
                </a:r>
                <a:endParaRPr lang="es-MX" sz="6000" dirty="0">
                  <a:latin typeface="Aharoni" pitchFamily="2" charset="-79"/>
                  <a:cs typeface="Aharoni" pitchFamily="2" charset="-79"/>
                </a:endParaRPr>
              </a:p>
            </p:txBody>
          </p:sp>
        </mc:Choice>
        <mc:Fallback xmlns="">
          <p:sp>
            <p:nvSpPr>
              <p:cNvPr id="5" name="4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944" y="3545586"/>
                <a:ext cx="3780419" cy="1399357"/>
              </a:xfrm>
              <a:prstGeom prst="rect">
                <a:avLst/>
              </a:prstGeom>
              <a:blipFill rotWithShape="1">
                <a:blip r:embed="rId5"/>
                <a:stretch>
                  <a:fillRect l="-9677" b="-18341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5 CuadroTexto"/>
              <p:cNvSpPr txBox="1"/>
              <p:nvPr/>
            </p:nvSpPr>
            <p:spPr>
              <a:xfrm>
                <a:off x="5004048" y="3737432"/>
                <a:ext cx="3672408" cy="12731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sz="6000" dirty="0" smtClean="0">
                    <a:latin typeface="Aharoni" pitchFamily="2" charset="-79"/>
                    <a:cs typeface="Aharoni" pitchFamily="2" charset="-79"/>
                    <a:hlinkClick r:id="rId3" action="ppaction://hlinksldjump"/>
                  </a:rPr>
                  <a:t>B</a:t>
                </a:r>
                <a:r>
                  <a:rPr lang="es-ES" sz="6000" dirty="0" smtClean="0">
                    <a:latin typeface="Aharoni" pitchFamily="2" charset="-79"/>
                    <a:cs typeface="Aharoni" pitchFamily="2" charset="-79"/>
                  </a:rPr>
                  <a:t>.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S" sz="5400" i="1" dirty="0" smtClean="0">
                            <a:latin typeface="Cambria Math" panose="02040503050406030204" pitchFamily="18" charset="0"/>
                            <a:cs typeface="Aharoni" pitchFamily="2" charset="-79"/>
                          </a:rPr>
                        </m:ctrlPr>
                      </m:fPr>
                      <m:num>
                        <m:r>
                          <a:rPr lang="es-ES" sz="5400" i="1" dirty="0" smtClean="0">
                            <a:latin typeface="Cambria Math"/>
                            <a:cs typeface="Aharoni" pitchFamily="2" charset="-79"/>
                          </a:rPr>
                          <m:t>72</m:t>
                        </m:r>
                      </m:num>
                      <m:den>
                        <m:r>
                          <a:rPr lang="es-ES" sz="5400" i="1" dirty="0" smtClean="0">
                            <a:latin typeface="Cambria Math"/>
                            <a:cs typeface="Aharoni" pitchFamily="2" charset="-79"/>
                          </a:rPr>
                          <m:t>18</m:t>
                        </m:r>
                      </m:den>
                    </m:f>
                  </m:oMath>
                </a14:m>
                <a:r>
                  <a:rPr lang="es-ES" sz="6000" dirty="0" smtClean="0">
                    <a:latin typeface="Aharoni" pitchFamily="2" charset="-79"/>
                    <a:cs typeface="Aharoni" pitchFamily="2" charset="-79"/>
                  </a:rPr>
                  <a:t>       </a:t>
                </a:r>
                <a:endParaRPr lang="es-MX" sz="6000" dirty="0">
                  <a:latin typeface="Aharoni" pitchFamily="2" charset="-79"/>
                  <a:cs typeface="Aharoni" pitchFamily="2" charset="-79"/>
                </a:endParaRPr>
              </a:p>
            </p:txBody>
          </p:sp>
        </mc:Choice>
        <mc:Fallback xmlns="">
          <p:sp>
            <p:nvSpPr>
              <p:cNvPr id="6" name="5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048" y="3737432"/>
                <a:ext cx="3672408" cy="1273169"/>
              </a:xfrm>
              <a:prstGeom prst="rect">
                <a:avLst/>
              </a:prstGeom>
              <a:blipFill rotWithShape="1">
                <a:blip r:embed="rId6"/>
                <a:stretch>
                  <a:fillRect l="-10133" t="-3349" b="-22488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6 CuadroTexto"/>
              <p:cNvSpPr txBox="1"/>
              <p:nvPr/>
            </p:nvSpPr>
            <p:spPr>
              <a:xfrm>
                <a:off x="467544" y="5260405"/>
                <a:ext cx="3780419" cy="11520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sz="6000" dirty="0" smtClean="0">
                    <a:latin typeface="Aharoni" pitchFamily="2" charset="-79"/>
                    <a:cs typeface="Aharoni" pitchFamily="2" charset="-79"/>
                    <a:hlinkClick r:id="rId3" action="ppaction://hlinksldjump"/>
                  </a:rPr>
                  <a:t>C.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S" sz="4800" i="1" dirty="0" smtClean="0">
                            <a:latin typeface="Cambria Math" panose="02040503050406030204" pitchFamily="18" charset="0"/>
                            <a:cs typeface="Aharoni" pitchFamily="2" charset="-79"/>
                          </a:rPr>
                        </m:ctrlPr>
                      </m:fPr>
                      <m:num>
                        <m:r>
                          <a:rPr lang="es-ES" sz="4800" i="1" dirty="0" smtClean="0">
                            <a:latin typeface="Cambria Math"/>
                            <a:cs typeface="Aharoni" pitchFamily="2" charset="-79"/>
                          </a:rPr>
                          <m:t>54</m:t>
                        </m:r>
                      </m:num>
                      <m:den>
                        <m:r>
                          <a:rPr lang="es-ES" sz="4800" i="1" dirty="0" smtClean="0">
                            <a:latin typeface="Cambria Math"/>
                            <a:cs typeface="Aharoni" pitchFamily="2" charset="-79"/>
                          </a:rPr>
                          <m:t>16</m:t>
                        </m:r>
                      </m:den>
                    </m:f>
                    <m:r>
                      <a:rPr lang="es-ES" sz="4800" i="1" dirty="0" smtClean="0">
                        <a:latin typeface="Cambria Math"/>
                        <a:cs typeface="Aharoni" pitchFamily="2" charset="-79"/>
                      </a:rPr>
                      <m:t> </m:t>
                    </m:r>
                    <m:r>
                      <a:rPr lang="es-ES" sz="4800" b="0" i="1" dirty="0" smtClean="0">
                        <a:latin typeface="Cambria Math"/>
                        <a:cs typeface="Aharoni" pitchFamily="2" charset="-79"/>
                      </a:rPr>
                      <m:t>   </m:t>
                    </m:r>
                  </m:oMath>
                </a14:m>
                <a:r>
                  <a:rPr lang="es-MX" sz="4800" dirty="0" smtClean="0">
                    <a:latin typeface="Aharoni" pitchFamily="2" charset="-79"/>
                    <a:cs typeface="Aharoni" pitchFamily="2" charset="-79"/>
                  </a:rPr>
                  <a:t> </a:t>
                </a:r>
                <a:endParaRPr lang="es-MX" sz="4800" dirty="0">
                  <a:latin typeface="Aharoni" pitchFamily="2" charset="-79"/>
                  <a:cs typeface="Aharoni" pitchFamily="2" charset="-79"/>
                </a:endParaRPr>
              </a:p>
            </p:txBody>
          </p:sp>
        </mc:Choice>
        <mc:Fallback xmlns="">
          <p:sp>
            <p:nvSpPr>
              <p:cNvPr id="7" name="6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5260405"/>
                <a:ext cx="3780419" cy="1152047"/>
              </a:xfrm>
              <a:prstGeom prst="rect">
                <a:avLst/>
              </a:prstGeom>
              <a:blipFill rotWithShape="1">
                <a:blip r:embed="rId7"/>
                <a:stretch>
                  <a:fillRect l="-9839" t="-10582" b="-28571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7 CuadroTexto"/>
              <p:cNvSpPr txBox="1"/>
              <p:nvPr/>
            </p:nvSpPr>
            <p:spPr>
              <a:xfrm>
                <a:off x="4788024" y="5445224"/>
                <a:ext cx="3244721" cy="12731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sz="6000" dirty="0" smtClean="0">
                    <a:latin typeface="Aharoni" pitchFamily="2" charset="-79"/>
                    <a:cs typeface="Aharoni" pitchFamily="2" charset="-79"/>
                    <a:hlinkClick r:id="rId4" action="ppaction://hlinksldjump"/>
                  </a:rPr>
                  <a:t>D</a:t>
                </a:r>
                <a:r>
                  <a:rPr lang="es-ES" sz="6000" dirty="0" smtClean="0">
                    <a:latin typeface="Aharoni" pitchFamily="2" charset="-79"/>
                    <a:cs typeface="Aharoni" pitchFamily="2" charset="-79"/>
                  </a:rPr>
                  <a:t>.  </a:t>
                </a:r>
                <a14:m>
                  <m:oMath xmlns:m="http://schemas.openxmlformats.org/officeDocument/2006/math">
                    <m:r>
                      <a:rPr lang="es-ES" sz="5400" i="1" dirty="0" smtClean="0">
                        <a:latin typeface="Cambria Math"/>
                        <a:cs typeface="Aharoni" pitchFamily="2" charset="-79"/>
                      </a:rPr>
                      <m:t>−</m:t>
                    </m:r>
                    <m:f>
                      <m:fPr>
                        <m:ctrlPr>
                          <a:rPr lang="es-ES" sz="5400" i="1" dirty="0" smtClean="0">
                            <a:latin typeface="Cambria Math" panose="02040503050406030204" pitchFamily="18" charset="0"/>
                            <a:cs typeface="Aharoni" pitchFamily="2" charset="-79"/>
                          </a:rPr>
                        </m:ctrlPr>
                      </m:fPr>
                      <m:num>
                        <m:r>
                          <a:rPr lang="es-ES" sz="5400" i="1" dirty="0" smtClean="0">
                            <a:latin typeface="Cambria Math"/>
                            <a:cs typeface="Aharoni" pitchFamily="2" charset="-79"/>
                          </a:rPr>
                          <m:t>72</m:t>
                        </m:r>
                      </m:num>
                      <m:den>
                        <m:r>
                          <a:rPr lang="es-ES" sz="5400" i="1" dirty="0" smtClean="0">
                            <a:latin typeface="Cambria Math"/>
                            <a:cs typeface="Aharoni" pitchFamily="2" charset="-79"/>
                          </a:rPr>
                          <m:t>18</m:t>
                        </m:r>
                      </m:den>
                    </m:f>
                  </m:oMath>
                </a14:m>
                <a:endParaRPr lang="es-MX" sz="5400" dirty="0">
                  <a:latin typeface="Aharoni" pitchFamily="2" charset="-79"/>
                  <a:cs typeface="Aharoni" pitchFamily="2" charset="-79"/>
                </a:endParaRPr>
              </a:p>
            </p:txBody>
          </p:sp>
        </mc:Choice>
        <mc:Fallback xmlns="">
          <p:sp>
            <p:nvSpPr>
              <p:cNvPr id="8" name="7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5445224"/>
                <a:ext cx="3244721" cy="1273169"/>
              </a:xfrm>
              <a:prstGeom prst="rect">
                <a:avLst/>
              </a:prstGeom>
              <a:blipFill rotWithShape="1">
                <a:blip r:embed="rId8"/>
                <a:stretch>
                  <a:fillRect l="-11257" t="-3349" b="-22488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2627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1 CuadroTexto"/>
              <p:cNvSpPr txBox="1"/>
              <p:nvPr/>
            </p:nvSpPr>
            <p:spPr>
              <a:xfrm>
                <a:off x="683568" y="548680"/>
                <a:ext cx="7560839" cy="18959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S" sz="4800" dirty="0" smtClean="0">
                    <a:cs typeface="Aharoni" pitchFamily="2" charset="-79"/>
                  </a:rPr>
                  <a:t>¿Qué resultado se obtiene de dividir (-12) </a:t>
                </a:r>
                <a:r>
                  <a:rPr lang="es-ES" sz="4800" dirty="0">
                    <a:cs typeface="Aharoni" pitchFamily="2" charset="-79"/>
                  </a:rPr>
                  <a:t>÷ </a:t>
                </a:r>
                <a14:m>
                  <m:oMath xmlns:m="http://schemas.openxmlformats.org/officeDocument/2006/math">
                    <m:r>
                      <a:rPr lang="es-ES" sz="4800" b="0" i="0" smtClean="0">
                        <a:latin typeface="Cambria Math"/>
                        <a:cs typeface="Aharoni" pitchFamily="2" charset="-79"/>
                      </a:rPr>
                      <m:t>(</m:t>
                    </m:r>
                    <m:r>
                      <a:rPr lang="es-ES" sz="4800" b="0" i="1" smtClean="0">
                        <a:latin typeface="Cambria Math"/>
                        <a:cs typeface="Aharoni" pitchFamily="2" charset="-79"/>
                      </a:rPr>
                      <m:t>−</m:t>
                    </m:r>
                    <m:f>
                      <m:fPr>
                        <m:ctrlPr>
                          <a:rPr lang="es-ES" sz="4800" b="0" i="1" smtClean="0">
                            <a:latin typeface="Cambria Math" panose="02040503050406030204" pitchFamily="18" charset="0"/>
                            <a:cs typeface="Aharoni" pitchFamily="2" charset="-79"/>
                          </a:rPr>
                        </m:ctrlPr>
                      </m:fPr>
                      <m:num>
                        <m:r>
                          <a:rPr lang="es-ES" sz="4800" b="0" i="1" smtClean="0">
                            <a:latin typeface="Cambria Math"/>
                            <a:cs typeface="Aharoni" pitchFamily="2" charset="-79"/>
                          </a:rPr>
                          <m:t>2</m:t>
                        </m:r>
                      </m:num>
                      <m:den>
                        <m:r>
                          <a:rPr lang="es-ES" sz="4800" b="0" i="1" smtClean="0">
                            <a:latin typeface="Cambria Math"/>
                            <a:cs typeface="Aharoni" pitchFamily="2" charset="-79"/>
                          </a:rPr>
                          <m:t>7</m:t>
                        </m:r>
                      </m:den>
                    </m:f>
                    <m:r>
                      <a:rPr lang="es-ES" sz="4800" b="0" i="1" smtClean="0">
                        <a:latin typeface="Cambria Math"/>
                        <a:cs typeface="Aharoni" pitchFamily="2" charset="-79"/>
                      </a:rPr>
                      <m:t>)</m:t>
                    </m:r>
                  </m:oMath>
                </a14:m>
                <a:r>
                  <a:rPr lang="es-ES" sz="4800" dirty="0" smtClean="0">
                    <a:cs typeface="Aharoni" pitchFamily="2" charset="-79"/>
                  </a:rPr>
                  <a:t>=</a:t>
                </a:r>
                <a:endParaRPr lang="es-MX" sz="4800" dirty="0">
                  <a:cs typeface="Aharoni" pitchFamily="2" charset="-79"/>
                </a:endParaRPr>
              </a:p>
            </p:txBody>
          </p:sp>
        </mc:Choice>
        <mc:Fallback xmlns="">
          <p:sp>
            <p:nvSpPr>
              <p:cNvPr id="2" name="1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548680"/>
                <a:ext cx="7560839" cy="1895968"/>
              </a:xfrm>
              <a:prstGeom prst="rect">
                <a:avLst/>
              </a:prstGeom>
              <a:blipFill rotWithShape="1">
                <a:blip r:embed="rId2"/>
                <a:stretch>
                  <a:fillRect l="-3065" t="-7074" r="-4919" b="-8682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4 CuadroTexto"/>
          <p:cNvSpPr txBox="1"/>
          <p:nvPr/>
        </p:nvSpPr>
        <p:spPr>
          <a:xfrm>
            <a:off x="683568" y="2602166"/>
            <a:ext cx="65527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 smtClean="0">
                <a:latin typeface="Aharoni" pitchFamily="2" charset="-79"/>
                <a:cs typeface="Aharoni" pitchFamily="2" charset="-79"/>
                <a:hlinkClick r:id="rId3" action="ppaction://hlinksldjump"/>
              </a:rPr>
              <a:t>A</a:t>
            </a:r>
            <a:r>
              <a:rPr lang="es-ES" sz="6000" dirty="0" smtClean="0">
                <a:latin typeface="Aharoni" pitchFamily="2" charset="-79"/>
                <a:cs typeface="Aharoni" pitchFamily="2" charset="-79"/>
                <a:hlinkClick r:id="rId4" action="ppaction://hlinksldjump"/>
              </a:rPr>
              <a:t>. </a:t>
            </a:r>
            <a:r>
              <a:rPr lang="es-ES" sz="6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s-ES" sz="6000" dirty="0" smtClean="0">
                <a:latin typeface="Aharoni" pitchFamily="2" charset="-79"/>
                <a:cs typeface="Aharoni" pitchFamily="2" charset="-79"/>
              </a:rPr>
              <a:t> 24/7 </a:t>
            </a:r>
            <a:endParaRPr lang="es-MX" sz="6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51925" y="3573016"/>
            <a:ext cx="65527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latin typeface="Aharoni" pitchFamily="2" charset="-79"/>
                <a:cs typeface="Aharoni" pitchFamily="2" charset="-79"/>
                <a:hlinkClick r:id="rId3" action="ppaction://hlinksldjump"/>
              </a:rPr>
              <a:t>B</a:t>
            </a:r>
            <a:r>
              <a:rPr lang="es-ES" sz="6000" dirty="0" smtClean="0">
                <a:latin typeface="Aharoni" pitchFamily="2" charset="-79"/>
                <a:cs typeface="Aharoni" pitchFamily="2" charset="-79"/>
              </a:rPr>
              <a:t>.   -24/7 </a:t>
            </a:r>
            <a:endParaRPr lang="es-MX" sz="6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83568" y="4437112"/>
            <a:ext cx="65527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latin typeface="Aharoni" pitchFamily="2" charset="-79"/>
                <a:cs typeface="Aharoni" pitchFamily="2" charset="-79"/>
                <a:hlinkClick r:id="rId4" action="ppaction://hlinksldjump"/>
              </a:rPr>
              <a:t>C</a:t>
            </a:r>
            <a:r>
              <a:rPr lang="es-ES" sz="6000" dirty="0" smtClean="0">
                <a:latin typeface="Aharoni" pitchFamily="2" charset="-79"/>
                <a:cs typeface="Aharoni" pitchFamily="2" charset="-79"/>
                <a:hlinkClick r:id="rId4" action="ppaction://hlinksldjump"/>
              </a:rPr>
              <a:t>. </a:t>
            </a:r>
            <a:r>
              <a:rPr lang="es-ES" sz="6000" dirty="0" smtClean="0">
                <a:latin typeface="Aharoni" pitchFamily="2" charset="-79"/>
                <a:cs typeface="Aharoni" pitchFamily="2" charset="-79"/>
                <a:hlinkClick r:id="rId3" action="ppaction://hlinksldjump"/>
              </a:rPr>
              <a:t> </a:t>
            </a:r>
            <a:r>
              <a:rPr lang="es-ES" sz="6000" dirty="0" smtClean="0">
                <a:latin typeface="Aharoni" pitchFamily="2" charset="-79"/>
                <a:cs typeface="Aharoni" pitchFamily="2" charset="-79"/>
              </a:rPr>
              <a:t> -84/2 </a:t>
            </a:r>
            <a:endParaRPr lang="es-MX" sz="6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683568" y="5589240"/>
            <a:ext cx="65527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latin typeface="Aharoni" pitchFamily="2" charset="-79"/>
                <a:cs typeface="Aharoni" pitchFamily="2" charset="-79"/>
                <a:hlinkClick r:id="rId3" action="ppaction://hlinksldjump"/>
              </a:rPr>
              <a:t>D</a:t>
            </a:r>
            <a:r>
              <a:rPr lang="es-ES" sz="6000" dirty="0" smtClean="0">
                <a:latin typeface="Aharoni" pitchFamily="2" charset="-79"/>
                <a:cs typeface="Aharoni" pitchFamily="2" charset="-79"/>
              </a:rPr>
              <a:t>.  42</a:t>
            </a:r>
            <a:endParaRPr lang="es-MX" sz="6000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92627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116632"/>
            <a:ext cx="9144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 smtClean="0">
                <a:cs typeface="Aharoni" pitchFamily="2" charset="-79"/>
              </a:rPr>
              <a:t>Para sumar dos números del mismo signo se pueden sumar los valores absolutos de los números y el signo del resultado es…</a:t>
            </a:r>
            <a:endParaRPr lang="es-MX" sz="4400" dirty="0">
              <a:cs typeface="Aharoni" pitchFamily="2" charset="-79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79512" y="2602166"/>
            <a:ext cx="89644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 smtClean="0">
                <a:latin typeface="Aharoni" pitchFamily="2" charset="-79"/>
                <a:cs typeface="Aharoni" pitchFamily="2" charset="-79"/>
                <a:hlinkClick r:id="rId2" action="ppaction://hlinksldjump"/>
              </a:rPr>
              <a:t>A. </a:t>
            </a:r>
            <a:r>
              <a:rPr lang="es-ES" sz="6000" dirty="0">
                <a:latin typeface="Aharoni" pitchFamily="2" charset="-79"/>
                <a:cs typeface="Aharoni" pitchFamily="2" charset="-79"/>
                <a:hlinkClick r:id="rId2" action="ppaction://hlinksldjump"/>
              </a:rPr>
              <a:t> </a:t>
            </a:r>
            <a:r>
              <a:rPr lang="es-ES" sz="6000" dirty="0" smtClean="0">
                <a:latin typeface="Aharoni" pitchFamily="2" charset="-79"/>
                <a:cs typeface="Aharoni" pitchFamily="2" charset="-79"/>
                <a:hlinkClick r:id="rId2" action="ppaction://hlinksldjump"/>
              </a:rPr>
              <a:t> </a:t>
            </a:r>
            <a:r>
              <a:rPr lang="es-ES" sz="3200" dirty="0" smtClean="0">
                <a:latin typeface="Aharoni" pitchFamily="2" charset="-79"/>
                <a:cs typeface="Aharoni" pitchFamily="2" charset="-79"/>
              </a:rPr>
              <a:t>el signo de los números que se suman.</a:t>
            </a:r>
            <a:endParaRPr lang="es-MX" sz="32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79512" y="3574056"/>
            <a:ext cx="89644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latin typeface="Aharoni" pitchFamily="2" charset="-79"/>
                <a:cs typeface="Aharoni" pitchFamily="2" charset="-79"/>
                <a:hlinkClick r:id="rId3" action="ppaction://hlinksldjump"/>
              </a:rPr>
              <a:t>B</a:t>
            </a:r>
            <a:r>
              <a:rPr lang="es-ES" sz="6000" dirty="0" smtClean="0">
                <a:latin typeface="Aharoni" pitchFamily="2" charset="-79"/>
                <a:cs typeface="Aharoni" pitchFamily="2" charset="-79"/>
              </a:rPr>
              <a:t>. </a:t>
            </a:r>
            <a:r>
              <a:rPr lang="es-ES" sz="3200" dirty="0" smtClean="0">
                <a:latin typeface="Aharoni" pitchFamily="2" charset="-79"/>
                <a:cs typeface="Aharoni" pitchFamily="2" charset="-79"/>
              </a:rPr>
              <a:t>El signo de los números que se restan</a:t>
            </a:r>
            <a:r>
              <a:rPr lang="es-ES" sz="3600" dirty="0" smtClean="0">
                <a:latin typeface="Aharoni" pitchFamily="2" charset="-79"/>
                <a:cs typeface="Aharoni" pitchFamily="2" charset="-79"/>
              </a:rPr>
              <a:t>.</a:t>
            </a:r>
            <a:r>
              <a:rPr lang="es-ES" sz="6000" dirty="0" smtClean="0">
                <a:latin typeface="Aharoni" pitchFamily="2" charset="-79"/>
                <a:cs typeface="Aharoni" pitchFamily="2" charset="-79"/>
              </a:rPr>
              <a:t>    </a:t>
            </a:r>
            <a:endParaRPr lang="es-MX" sz="6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79512" y="4437112"/>
            <a:ext cx="84969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latin typeface="Aharoni" pitchFamily="2" charset="-79"/>
                <a:cs typeface="Aharoni" pitchFamily="2" charset="-79"/>
                <a:hlinkClick r:id="rId3" action="ppaction://hlinksldjump"/>
              </a:rPr>
              <a:t>C</a:t>
            </a:r>
            <a:r>
              <a:rPr lang="es-ES" sz="6000" dirty="0" smtClean="0">
                <a:latin typeface="Aharoni" pitchFamily="2" charset="-79"/>
                <a:cs typeface="Aharoni" pitchFamily="2" charset="-79"/>
                <a:hlinkClick r:id="rId3" action="ppaction://hlinksldjump"/>
              </a:rPr>
              <a:t>.  </a:t>
            </a:r>
            <a:r>
              <a:rPr lang="es-ES" sz="3200" dirty="0" smtClean="0">
                <a:latin typeface="Aharoni" pitchFamily="2" charset="-79"/>
                <a:cs typeface="Aharoni" pitchFamily="2" charset="-79"/>
              </a:rPr>
              <a:t>Se neutralizan </a:t>
            </a:r>
            <a:endParaRPr lang="es-MX" sz="32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79512" y="5589240"/>
            <a:ext cx="89644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latin typeface="Aharoni" pitchFamily="2" charset="-79"/>
                <a:cs typeface="Aharoni" pitchFamily="2" charset="-79"/>
                <a:hlinkClick r:id="rId3" action="ppaction://hlinksldjump"/>
              </a:rPr>
              <a:t>D</a:t>
            </a:r>
            <a:r>
              <a:rPr lang="es-ES" sz="6000" dirty="0" smtClean="0">
                <a:latin typeface="Aharoni" pitchFamily="2" charset="-79"/>
                <a:cs typeface="Aharoni" pitchFamily="2" charset="-79"/>
              </a:rPr>
              <a:t>. </a:t>
            </a:r>
            <a:r>
              <a:rPr lang="es-ES" sz="3200" dirty="0" smtClean="0">
                <a:latin typeface="Aharoni" pitchFamily="2" charset="-79"/>
                <a:cs typeface="Aharoni" pitchFamily="2" charset="-79"/>
              </a:rPr>
              <a:t>No se anota signo</a:t>
            </a:r>
            <a:endParaRPr lang="es-MX" sz="3200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7170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79512" y="548680"/>
            <a:ext cx="85689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 smtClean="0">
                <a:cs typeface="Aharoni" pitchFamily="2" charset="-79"/>
              </a:rPr>
              <a:t>Para hacer restas de números con signo se puede sumar el…</a:t>
            </a:r>
            <a:endParaRPr lang="es-MX" sz="4800" dirty="0">
              <a:cs typeface="Aharoni" pitchFamily="2" charset="-79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683568" y="2602166"/>
            <a:ext cx="65527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 smtClean="0">
                <a:cs typeface="Aharoni" pitchFamily="2" charset="-79"/>
                <a:hlinkClick r:id="rId2" action="ppaction://hlinksldjump"/>
              </a:rPr>
              <a:t>A</a:t>
            </a:r>
            <a:r>
              <a:rPr lang="es-ES" sz="6000" dirty="0" smtClean="0">
                <a:cs typeface="Aharoni" pitchFamily="2" charset="-79"/>
                <a:hlinkClick r:id="rId3" action="ppaction://hlinksldjump"/>
              </a:rPr>
              <a:t>. </a:t>
            </a:r>
            <a:r>
              <a:rPr lang="es-ES" sz="6000" dirty="0">
                <a:cs typeface="Aharoni" pitchFamily="2" charset="-79"/>
              </a:rPr>
              <a:t> </a:t>
            </a:r>
            <a:r>
              <a:rPr lang="es-ES" sz="6000" dirty="0" smtClean="0">
                <a:cs typeface="Aharoni" pitchFamily="2" charset="-79"/>
              </a:rPr>
              <a:t> Valor absoluto </a:t>
            </a:r>
            <a:endParaRPr lang="es-MX" sz="6000" dirty="0">
              <a:cs typeface="Aharoni" pitchFamily="2" charset="-79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51925" y="3574056"/>
            <a:ext cx="65527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cs typeface="Aharoni" pitchFamily="2" charset="-79"/>
                <a:hlinkClick r:id="rId2" action="ppaction://hlinksldjump"/>
              </a:rPr>
              <a:t>B</a:t>
            </a:r>
            <a:r>
              <a:rPr lang="es-ES" sz="6000" dirty="0" smtClean="0">
                <a:cs typeface="Aharoni" pitchFamily="2" charset="-79"/>
              </a:rPr>
              <a:t>.   asimétrico </a:t>
            </a:r>
            <a:endParaRPr lang="es-MX" sz="6000" dirty="0">
              <a:cs typeface="Aharoni" pitchFamily="2" charset="-79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83568" y="4437112"/>
            <a:ext cx="65527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cs typeface="Aharoni" pitchFamily="2" charset="-79"/>
                <a:hlinkClick r:id="rId3" action="ppaction://hlinksldjump"/>
              </a:rPr>
              <a:t>C</a:t>
            </a:r>
            <a:r>
              <a:rPr lang="es-ES" sz="6000" dirty="0" smtClean="0">
                <a:cs typeface="Aharoni" pitchFamily="2" charset="-79"/>
                <a:hlinkClick r:id="rId3" action="ppaction://hlinksldjump"/>
              </a:rPr>
              <a:t>.</a:t>
            </a:r>
            <a:r>
              <a:rPr lang="es-ES" sz="6000" dirty="0" smtClean="0">
                <a:cs typeface="Aharoni" pitchFamily="2" charset="-79"/>
                <a:hlinkClick r:id="rId2" action="ppaction://hlinksldjump"/>
              </a:rPr>
              <a:t>  </a:t>
            </a:r>
            <a:r>
              <a:rPr lang="es-ES" sz="6000" dirty="0" smtClean="0">
                <a:cs typeface="Aharoni" pitchFamily="2" charset="-79"/>
              </a:rPr>
              <a:t> Simétrico </a:t>
            </a:r>
            <a:endParaRPr lang="es-MX" sz="6000" dirty="0">
              <a:cs typeface="Aharoni" pitchFamily="2" charset="-79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683568" y="5589240"/>
            <a:ext cx="65527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cs typeface="Aharoni" pitchFamily="2" charset="-79"/>
                <a:hlinkClick r:id="rId2" action="ppaction://hlinksldjump"/>
              </a:rPr>
              <a:t>D</a:t>
            </a:r>
            <a:r>
              <a:rPr lang="es-ES" sz="6000" dirty="0" smtClean="0">
                <a:cs typeface="Aharoni" pitchFamily="2" charset="-79"/>
              </a:rPr>
              <a:t>.  Coeficiente </a:t>
            </a:r>
            <a:endParaRPr lang="es-MX" sz="6000" dirty="0"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7170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15821" y="260648"/>
            <a:ext cx="88569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 smtClean="0">
                <a:cs typeface="Aharoni" pitchFamily="2" charset="-79"/>
              </a:rPr>
              <a:t>¿Cuál es el resultado de  multiplicar (+) (+) y (-) (+)</a:t>
            </a:r>
            <a:r>
              <a:rPr lang="es-ES" sz="5400" dirty="0" smtClean="0">
                <a:latin typeface="Aharoni" pitchFamily="2" charset="-79"/>
                <a:cs typeface="Aharoni" pitchFamily="2" charset="-79"/>
              </a:rPr>
              <a:t>=</a:t>
            </a:r>
            <a:endParaRPr lang="es-MX" sz="54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683568" y="2602166"/>
            <a:ext cx="65527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 smtClean="0">
                <a:latin typeface="Aharoni" pitchFamily="2" charset="-79"/>
                <a:cs typeface="Aharoni" pitchFamily="2" charset="-79"/>
                <a:hlinkClick r:id="rId2" action="ppaction://hlinksldjump"/>
              </a:rPr>
              <a:t>A</a:t>
            </a:r>
            <a:r>
              <a:rPr lang="es-ES" sz="6000" dirty="0" smtClean="0">
                <a:latin typeface="Aharoni" pitchFamily="2" charset="-79"/>
                <a:cs typeface="Aharoni" pitchFamily="2" charset="-79"/>
                <a:hlinkClick r:id="rId3" action="ppaction://hlinksldjump"/>
              </a:rPr>
              <a:t>. </a:t>
            </a:r>
            <a:r>
              <a:rPr lang="es-ES" sz="6000" dirty="0" smtClean="0">
                <a:cs typeface="Aharoni" pitchFamily="2" charset="-79"/>
              </a:rPr>
              <a:t>(-) </a:t>
            </a:r>
            <a:r>
              <a:rPr lang="es-ES" sz="6000" dirty="0">
                <a:cs typeface="Aharoni" pitchFamily="2" charset="-79"/>
              </a:rPr>
              <a:t>y (-)</a:t>
            </a:r>
            <a:endParaRPr lang="es-MX" sz="6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51925" y="3574056"/>
            <a:ext cx="65527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latin typeface="Aharoni" pitchFamily="2" charset="-79"/>
                <a:cs typeface="Aharoni" pitchFamily="2" charset="-79"/>
                <a:hlinkClick r:id="rId2" action="ppaction://hlinksldjump"/>
              </a:rPr>
              <a:t>B</a:t>
            </a:r>
            <a:r>
              <a:rPr lang="es-ES" sz="6000" dirty="0" smtClean="0">
                <a:latin typeface="Aharoni" pitchFamily="2" charset="-79"/>
                <a:cs typeface="Aharoni" pitchFamily="2" charset="-79"/>
              </a:rPr>
              <a:t>. </a:t>
            </a:r>
            <a:r>
              <a:rPr lang="es-ES" sz="6000" dirty="0">
                <a:cs typeface="Aharoni" pitchFamily="2" charset="-79"/>
              </a:rPr>
              <a:t>(+) y </a:t>
            </a:r>
            <a:r>
              <a:rPr lang="es-ES" sz="6000" dirty="0" smtClean="0">
                <a:cs typeface="Aharoni" pitchFamily="2" charset="-79"/>
              </a:rPr>
              <a:t>(+)</a:t>
            </a:r>
            <a:endParaRPr lang="es-MX" sz="6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83568" y="4437112"/>
            <a:ext cx="65527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latin typeface="Aharoni" pitchFamily="2" charset="-79"/>
                <a:cs typeface="Aharoni" pitchFamily="2" charset="-79"/>
                <a:hlinkClick r:id="rId3" action="ppaction://hlinksldjump"/>
              </a:rPr>
              <a:t>C</a:t>
            </a:r>
            <a:r>
              <a:rPr lang="es-ES" sz="6000" dirty="0" smtClean="0">
                <a:latin typeface="Aharoni" pitchFamily="2" charset="-79"/>
                <a:cs typeface="Aharoni" pitchFamily="2" charset="-79"/>
                <a:hlinkClick r:id="rId3" action="ppaction://hlinksldjump"/>
              </a:rPr>
              <a:t>.</a:t>
            </a:r>
            <a:r>
              <a:rPr lang="es-ES" sz="6000" dirty="0" smtClean="0">
                <a:latin typeface="Aharoni" pitchFamily="2" charset="-79"/>
                <a:cs typeface="Aharoni" pitchFamily="2" charset="-79"/>
                <a:hlinkClick r:id="rId2" action="ppaction://hlinksldjump"/>
              </a:rPr>
              <a:t>  </a:t>
            </a:r>
            <a:r>
              <a:rPr lang="es-ES" sz="60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sz="6000" dirty="0" smtClean="0">
                <a:cs typeface="Aharoni" pitchFamily="2" charset="-79"/>
              </a:rPr>
              <a:t>(+) y (-) </a:t>
            </a:r>
            <a:endParaRPr lang="es-MX" sz="6000" dirty="0">
              <a:cs typeface="Aharoni" pitchFamily="2" charset="-79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683568" y="5589240"/>
            <a:ext cx="65527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latin typeface="Aharoni" pitchFamily="2" charset="-79"/>
                <a:cs typeface="Aharoni" pitchFamily="2" charset="-79"/>
                <a:hlinkClick r:id="rId2" action="ppaction://hlinksldjump"/>
              </a:rPr>
              <a:t>D</a:t>
            </a:r>
            <a:r>
              <a:rPr lang="es-ES" sz="6000" dirty="0" smtClean="0">
                <a:latin typeface="Aharoni" pitchFamily="2" charset="-79"/>
                <a:cs typeface="Aharoni" pitchFamily="2" charset="-79"/>
              </a:rPr>
              <a:t>. </a:t>
            </a:r>
            <a:r>
              <a:rPr lang="es-ES" sz="6000" dirty="0" smtClean="0">
                <a:cs typeface="Aharoni" pitchFamily="2" charset="-79"/>
              </a:rPr>
              <a:t>(-) </a:t>
            </a:r>
            <a:r>
              <a:rPr lang="es-ES" sz="6000" dirty="0">
                <a:cs typeface="Aharoni" pitchFamily="2" charset="-79"/>
              </a:rPr>
              <a:t>y </a:t>
            </a:r>
            <a:r>
              <a:rPr lang="es-ES" sz="6000" dirty="0" smtClean="0">
                <a:cs typeface="Aharoni" pitchFamily="2" charset="-79"/>
              </a:rPr>
              <a:t>(+)</a:t>
            </a:r>
            <a:endParaRPr lang="es-MX" sz="6000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7170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83568" y="548680"/>
            <a:ext cx="756083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400" dirty="0" smtClean="0">
                <a:latin typeface="Aharoni" pitchFamily="2" charset="-79"/>
                <a:cs typeface="Aharoni" pitchFamily="2" charset="-79"/>
              </a:rPr>
              <a:t>Los términos que tienen la misma literal con igual exponente se denominan</a:t>
            </a:r>
            <a:endParaRPr lang="es-MX" sz="44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683568" y="2602166"/>
            <a:ext cx="65527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 smtClean="0">
                <a:latin typeface="Aharoni" pitchFamily="2" charset="-79"/>
                <a:cs typeface="Aharoni" pitchFamily="2" charset="-79"/>
                <a:hlinkClick r:id="rId2" action="ppaction://hlinksldjump"/>
              </a:rPr>
              <a:t>A. </a:t>
            </a:r>
            <a:r>
              <a:rPr lang="es-ES" sz="4000" dirty="0" smtClean="0">
                <a:latin typeface="Aharoni" pitchFamily="2" charset="-79"/>
                <a:cs typeface="Aharoni" pitchFamily="2" charset="-79"/>
              </a:rPr>
              <a:t>Términos semejantes  </a:t>
            </a:r>
            <a:endParaRPr lang="es-MX" sz="4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51925" y="3574056"/>
            <a:ext cx="65527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 smtClean="0">
                <a:latin typeface="Aharoni" pitchFamily="2" charset="-79"/>
                <a:cs typeface="Aharoni" pitchFamily="2" charset="-79"/>
                <a:hlinkClick r:id="rId3" action="ppaction://hlinksldjump"/>
              </a:rPr>
              <a:t>B</a:t>
            </a:r>
            <a:r>
              <a:rPr lang="es-ES" sz="6000" dirty="0" smtClean="0">
                <a:latin typeface="Aharoni" pitchFamily="2" charset="-79"/>
                <a:cs typeface="Aharoni" pitchFamily="2" charset="-79"/>
              </a:rPr>
              <a:t>. </a:t>
            </a:r>
            <a:r>
              <a:rPr lang="es-ES" sz="4000" dirty="0" smtClean="0">
                <a:latin typeface="Aharoni" pitchFamily="2" charset="-79"/>
                <a:cs typeface="Aharoni" pitchFamily="2" charset="-79"/>
              </a:rPr>
              <a:t>Términos numéricos </a:t>
            </a:r>
            <a:endParaRPr lang="es-MX" sz="4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83568" y="4437112"/>
            <a:ext cx="6552728" cy="10540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 smtClean="0">
                <a:latin typeface="Aharoni" pitchFamily="2" charset="-79"/>
                <a:cs typeface="Aharoni" pitchFamily="2" charset="-79"/>
                <a:hlinkClick r:id="rId3" action="ppaction://hlinksldjump"/>
              </a:rPr>
              <a:t>C. </a:t>
            </a:r>
            <a:r>
              <a:rPr lang="es-ES" sz="4000" dirty="0" smtClean="0">
                <a:latin typeface="Aharoni" pitchFamily="2" charset="-79"/>
                <a:cs typeface="Aharoni" pitchFamily="2" charset="-79"/>
              </a:rPr>
              <a:t>Coeficientes</a:t>
            </a:r>
            <a:endParaRPr lang="es-MX" sz="4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683568" y="5589240"/>
            <a:ext cx="65527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latin typeface="Aharoni" pitchFamily="2" charset="-79"/>
                <a:cs typeface="Aharoni" pitchFamily="2" charset="-79"/>
                <a:hlinkClick r:id="rId2" action="ppaction://hlinksldjump"/>
              </a:rPr>
              <a:t>D</a:t>
            </a:r>
            <a:r>
              <a:rPr lang="es-ES" sz="6000" dirty="0" smtClean="0">
                <a:latin typeface="Aharoni" pitchFamily="2" charset="-79"/>
                <a:cs typeface="Aharoni" pitchFamily="2" charset="-79"/>
              </a:rPr>
              <a:t>. </a:t>
            </a:r>
            <a:r>
              <a:rPr lang="es-ES" sz="4000" dirty="0" smtClean="0">
                <a:latin typeface="Aharoni" pitchFamily="2" charset="-79"/>
                <a:cs typeface="Aharoni" pitchFamily="2" charset="-79"/>
              </a:rPr>
              <a:t>Literal</a:t>
            </a:r>
            <a:r>
              <a:rPr lang="es-ES" sz="6000" dirty="0" smtClean="0">
                <a:latin typeface="Aharoni" pitchFamily="2" charset="-79"/>
                <a:cs typeface="Aharoni" pitchFamily="2" charset="-79"/>
              </a:rPr>
              <a:t> </a:t>
            </a:r>
            <a:endParaRPr lang="es-MX" sz="4400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7170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979712" y="2564903"/>
            <a:ext cx="540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7200" dirty="0" smtClean="0">
                <a:latin typeface="Aharoni" pitchFamily="2" charset="-79"/>
                <a:cs typeface="Aharoni" pitchFamily="2" charset="-79"/>
              </a:rPr>
              <a:t>CORRECTO</a:t>
            </a:r>
            <a:endParaRPr lang="es-MX" sz="72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2 Flecha izquierda">
            <a:hlinkClick r:id="rId3" action="ppaction://hlinksldjump"/>
          </p:cNvPr>
          <p:cNvSpPr/>
          <p:nvPr/>
        </p:nvSpPr>
        <p:spPr>
          <a:xfrm>
            <a:off x="1403648" y="4437112"/>
            <a:ext cx="936104" cy="7200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6504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applause.wav"/>
          </p:stSnd>
        </p:sndAc>
      </p:transition>
    </mc:Choice>
    <mc:Fallback xmlns="">
      <p:transition spd="slow"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23528" y="11779"/>
            <a:ext cx="88204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4000" dirty="0" smtClean="0">
                <a:latin typeface="Aharoni" pitchFamily="2" charset="-79"/>
                <a:cs typeface="Aharoni" pitchFamily="2" charset="-79"/>
              </a:rPr>
              <a:t>A que regla pertenece la oración ;</a:t>
            </a:r>
          </a:p>
          <a:p>
            <a:pPr algn="just"/>
            <a:r>
              <a:rPr lang="es-MX" sz="4000" dirty="0" smtClean="0">
                <a:latin typeface="Aharoni" pitchFamily="2" charset="-79"/>
                <a:cs typeface="Aharoni" pitchFamily="2" charset="-79"/>
              </a:rPr>
              <a:t>…dos por un valor desconocido nos da tres.</a:t>
            </a:r>
            <a:endParaRPr lang="es-MX" sz="44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51520" y="2081339"/>
            <a:ext cx="871296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6000" dirty="0" smtClean="0">
                <a:latin typeface="Aharoni" pitchFamily="2" charset="-79"/>
                <a:cs typeface="Aharoni" pitchFamily="2" charset="-79"/>
                <a:hlinkClick r:id="rId2" action="ppaction://hlinksldjump"/>
              </a:rPr>
              <a:t>A.</a:t>
            </a:r>
            <a:r>
              <a:rPr lang="es-ES" sz="60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sz="3200" dirty="0" smtClean="0">
                <a:latin typeface="Aharoni" pitchFamily="2" charset="-79"/>
                <a:cs typeface="Aharoni" pitchFamily="2" charset="-79"/>
              </a:rPr>
              <a:t>Multiplicación de un termino numérico por un monomio </a:t>
            </a:r>
            <a:endParaRPr lang="es-MX" sz="32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51520" y="3574056"/>
            <a:ext cx="87129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latin typeface="Aharoni" pitchFamily="2" charset="-79"/>
                <a:cs typeface="Aharoni" pitchFamily="2" charset="-79"/>
                <a:hlinkClick r:id="rId2" action="ppaction://hlinksldjump"/>
              </a:rPr>
              <a:t>B</a:t>
            </a:r>
            <a:r>
              <a:rPr lang="es-ES" sz="6000" dirty="0" smtClean="0">
                <a:latin typeface="Aharoni" pitchFamily="2" charset="-79"/>
                <a:cs typeface="Aharoni" pitchFamily="2" charset="-79"/>
              </a:rPr>
              <a:t>. </a:t>
            </a:r>
            <a:r>
              <a:rPr lang="es-ES" sz="3200" dirty="0" smtClean="0">
                <a:latin typeface="Aharoni" pitchFamily="2" charset="-79"/>
                <a:cs typeface="Aharoni" pitchFamily="2" charset="-79"/>
              </a:rPr>
              <a:t>Multiplicación de dos monomios</a:t>
            </a:r>
            <a:r>
              <a:rPr lang="es-ES" sz="6000" dirty="0" smtClean="0">
                <a:latin typeface="Aharoni" pitchFamily="2" charset="-79"/>
                <a:cs typeface="Aharoni" pitchFamily="2" charset="-79"/>
              </a:rPr>
              <a:t> </a:t>
            </a:r>
            <a:endParaRPr lang="es-MX" sz="6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23528" y="4437112"/>
            <a:ext cx="864096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latin typeface="Aharoni" pitchFamily="2" charset="-79"/>
                <a:cs typeface="Aharoni" pitchFamily="2" charset="-79"/>
                <a:hlinkClick r:id="rId3" action="ppaction://hlinksldjump"/>
              </a:rPr>
              <a:t>C</a:t>
            </a:r>
            <a:r>
              <a:rPr lang="es-ES" sz="6000" dirty="0" smtClean="0">
                <a:latin typeface="Aharoni" pitchFamily="2" charset="-79"/>
                <a:cs typeface="Aharoni" pitchFamily="2" charset="-79"/>
                <a:hlinkClick r:id="rId3" action="ppaction://hlinksldjump"/>
              </a:rPr>
              <a:t>. </a:t>
            </a:r>
            <a:r>
              <a:rPr lang="es-ES" sz="3200" dirty="0" smtClean="0">
                <a:latin typeface="Aharoni" pitchFamily="2" charset="-79"/>
                <a:cs typeface="Aharoni" pitchFamily="2" charset="-79"/>
              </a:rPr>
              <a:t>multiplicación de un monomio por un binomio</a:t>
            </a:r>
            <a:endParaRPr lang="es-MX" sz="6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23528" y="5589240"/>
            <a:ext cx="86409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latin typeface="Aharoni" pitchFamily="2" charset="-79"/>
                <a:cs typeface="Aharoni" pitchFamily="2" charset="-79"/>
                <a:hlinkClick r:id="rId3" action="ppaction://hlinksldjump"/>
              </a:rPr>
              <a:t>D</a:t>
            </a:r>
            <a:r>
              <a:rPr lang="es-ES" sz="6000" dirty="0" smtClean="0">
                <a:latin typeface="Aharoni" pitchFamily="2" charset="-79"/>
                <a:cs typeface="Aharoni" pitchFamily="2" charset="-79"/>
              </a:rPr>
              <a:t>. </a:t>
            </a:r>
            <a:r>
              <a:rPr lang="es-ES" sz="3200" dirty="0" smtClean="0">
                <a:latin typeface="Aharoni" pitchFamily="2" charset="-79"/>
                <a:cs typeface="Aharoni" pitchFamily="2" charset="-79"/>
              </a:rPr>
              <a:t>Ninguna de la anteriores</a:t>
            </a:r>
            <a:endParaRPr lang="es-MX" sz="5400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7170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51520" y="39229"/>
            <a:ext cx="88924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3600" dirty="0">
                <a:latin typeface="Aharoni" pitchFamily="2" charset="-79"/>
                <a:cs typeface="Aharoni" pitchFamily="2" charset="-79"/>
              </a:rPr>
              <a:t>A que regla pertenece la oración ;</a:t>
            </a:r>
          </a:p>
          <a:p>
            <a:pPr algn="just"/>
            <a:r>
              <a:rPr lang="es-MX" sz="3600" dirty="0">
                <a:latin typeface="Aharoni" pitchFamily="2" charset="-79"/>
                <a:cs typeface="Aharoni" pitchFamily="2" charset="-79"/>
              </a:rPr>
              <a:t>…se multiplica </a:t>
            </a:r>
            <a:r>
              <a:rPr lang="es-MX" sz="3600" dirty="0" smtClean="0">
                <a:latin typeface="Aharoni" pitchFamily="2" charset="-79"/>
                <a:cs typeface="Aharoni" pitchFamily="2" charset="-79"/>
              </a:rPr>
              <a:t>los coeficientes y se multiplican las partes literales</a:t>
            </a:r>
            <a:endParaRPr lang="es-MX" sz="3600" dirty="0">
              <a:latin typeface="Aharoni" pitchFamily="2" charset="-79"/>
              <a:cs typeface="Aharoni" pitchFamily="2" charset="-79"/>
            </a:endParaRPr>
          </a:p>
          <a:p>
            <a:pPr algn="ctr"/>
            <a:endParaRPr lang="es-MX" sz="36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95536" y="1772816"/>
            <a:ext cx="83529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200"/>
              </a:lnSpc>
            </a:pPr>
            <a:r>
              <a:rPr lang="es-ES" sz="6000" dirty="0" smtClean="0">
                <a:latin typeface="Aharoni" pitchFamily="2" charset="-79"/>
                <a:cs typeface="Aharoni" pitchFamily="2" charset="-79"/>
                <a:hlinkClick r:id="rId2" action="ppaction://hlinksldjump"/>
              </a:rPr>
              <a:t>A</a:t>
            </a:r>
            <a:r>
              <a:rPr lang="es-ES" sz="6000" dirty="0" smtClean="0">
                <a:latin typeface="Aharoni" pitchFamily="2" charset="-79"/>
                <a:cs typeface="Aharoni" pitchFamily="2" charset="-79"/>
                <a:hlinkClick r:id="rId3" action="ppaction://hlinksldjump"/>
              </a:rPr>
              <a:t>. </a:t>
            </a:r>
            <a:r>
              <a:rPr lang="es-ES" sz="3200" dirty="0">
                <a:latin typeface="Aharoni" pitchFamily="2" charset="-79"/>
                <a:cs typeface="Aharoni" pitchFamily="2" charset="-79"/>
              </a:rPr>
              <a:t>Multiplicación de un termino </a:t>
            </a:r>
            <a:r>
              <a:rPr lang="es-ES" sz="3200" dirty="0" smtClean="0">
                <a:latin typeface="Aharoni" pitchFamily="2" charset="-79"/>
                <a:cs typeface="Aharoni" pitchFamily="2" charset="-79"/>
              </a:rPr>
              <a:t>numérico por </a:t>
            </a:r>
            <a:r>
              <a:rPr lang="es-ES" sz="3200" dirty="0">
                <a:latin typeface="Aharoni" pitchFamily="2" charset="-79"/>
                <a:cs typeface="Aharoni" pitchFamily="2" charset="-79"/>
              </a:rPr>
              <a:t>un monomio</a:t>
            </a:r>
            <a:r>
              <a:rPr lang="es-ES" sz="6000" dirty="0">
                <a:latin typeface="Aharoni" pitchFamily="2" charset="-79"/>
                <a:cs typeface="Aharoni" pitchFamily="2" charset="-79"/>
              </a:rPr>
              <a:t>  </a:t>
            </a:r>
            <a:endParaRPr lang="es-MX" sz="6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67664" y="3455471"/>
            <a:ext cx="83807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latin typeface="Aharoni" pitchFamily="2" charset="-79"/>
                <a:cs typeface="Aharoni" pitchFamily="2" charset="-79"/>
                <a:hlinkClick r:id="rId3" action="ppaction://hlinksldjump"/>
              </a:rPr>
              <a:t>B</a:t>
            </a:r>
            <a:r>
              <a:rPr lang="es-ES" sz="6000" dirty="0" smtClean="0">
                <a:latin typeface="Aharoni" pitchFamily="2" charset="-79"/>
                <a:cs typeface="Aharoni" pitchFamily="2" charset="-79"/>
              </a:rPr>
              <a:t>. </a:t>
            </a:r>
            <a:r>
              <a:rPr lang="es-ES" sz="3200" dirty="0">
                <a:latin typeface="Aharoni" pitchFamily="2" charset="-79"/>
                <a:cs typeface="Aharoni" pitchFamily="2" charset="-79"/>
              </a:rPr>
              <a:t>Multiplicación de dos monomios </a:t>
            </a:r>
            <a:endParaRPr lang="es-MX" sz="32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5536" y="4458978"/>
            <a:ext cx="856895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latin typeface="Aharoni" pitchFamily="2" charset="-79"/>
                <a:cs typeface="Aharoni" pitchFamily="2" charset="-79"/>
                <a:hlinkClick r:id="rId2" action="ppaction://hlinksldjump"/>
              </a:rPr>
              <a:t>C</a:t>
            </a:r>
            <a:r>
              <a:rPr lang="es-ES" sz="6000" dirty="0" smtClean="0">
                <a:latin typeface="Aharoni" pitchFamily="2" charset="-79"/>
                <a:cs typeface="Aharoni" pitchFamily="2" charset="-79"/>
                <a:hlinkClick r:id="rId2" action="ppaction://hlinksldjump"/>
              </a:rPr>
              <a:t>. </a:t>
            </a:r>
            <a:r>
              <a:rPr lang="es-ES" sz="3200" dirty="0">
                <a:latin typeface="Aharoni" pitchFamily="2" charset="-79"/>
                <a:cs typeface="Aharoni" pitchFamily="2" charset="-79"/>
              </a:rPr>
              <a:t>multiplicación de un monomio por un </a:t>
            </a:r>
            <a:r>
              <a:rPr lang="es-ES" sz="3200" dirty="0" smtClean="0">
                <a:latin typeface="Aharoni" pitchFamily="2" charset="-79"/>
                <a:cs typeface="Aharoni" pitchFamily="2" charset="-79"/>
              </a:rPr>
              <a:t>binomio</a:t>
            </a:r>
            <a:endParaRPr lang="es-MX" sz="32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95536" y="5574514"/>
            <a:ext cx="84249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latin typeface="Aharoni" pitchFamily="2" charset="-79"/>
                <a:cs typeface="Aharoni" pitchFamily="2" charset="-79"/>
                <a:hlinkClick r:id="rId2" action="ppaction://hlinksldjump"/>
              </a:rPr>
              <a:t>D</a:t>
            </a:r>
            <a:r>
              <a:rPr lang="es-ES" sz="6000" dirty="0" smtClean="0">
                <a:latin typeface="Aharoni" pitchFamily="2" charset="-79"/>
                <a:cs typeface="Aharoni" pitchFamily="2" charset="-79"/>
              </a:rPr>
              <a:t>.  </a:t>
            </a:r>
            <a:r>
              <a:rPr lang="es-ES" sz="3200" dirty="0" smtClean="0">
                <a:latin typeface="Aharoni" pitchFamily="2" charset="-79"/>
                <a:cs typeface="Aharoni" pitchFamily="2" charset="-79"/>
              </a:rPr>
              <a:t>Ninguna</a:t>
            </a:r>
            <a:r>
              <a:rPr lang="es-ES" sz="6000" dirty="0" smtClean="0">
                <a:latin typeface="Aharoni" pitchFamily="2" charset="-79"/>
                <a:cs typeface="Aharoni" pitchFamily="2" charset="-79"/>
              </a:rPr>
              <a:t> </a:t>
            </a:r>
            <a:endParaRPr lang="es-MX" sz="6000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7170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79512" y="0"/>
            <a:ext cx="89644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Francisco </a:t>
            </a:r>
            <a:r>
              <a:rPr lang="en-US" sz="3600" dirty="0" err="1"/>
              <a:t>compró</a:t>
            </a:r>
            <a:r>
              <a:rPr lang="en-US" sz="3600" dirty="0"/>
              <a:t> un </a:t>
            </a:r>
            <a:r>
              <a:rPr lang="en-US" sz="3600" dirty="0" err="1"/>
              <a:t>televisor</a:t>
            </a:r>
            <a:r>
              <a:rPr lang="en-US" sz="3600" dirty="0"/>
              <a:t> a </a:t>
            </a:r>
            <a:r>
              <a:rPr lang="en-US" sz="3600" dirty="0" err="1"/>
              <a:t>colores</a:t>
            </a:r>
            <a:r>
              <a:rPr lang="en-US" sz="3600" dirty="0"/>
              <a:t> </a:t>
            </a:r>
            <a:r>
              <a:rPr lang="en-US" sz="3600" dirty="0" err="1"/>
              <a:t>por</a:t>
            </a:r>
            <a:r>
              <a:rPr lang="en-US" sz="3600" dirty="0"/>
              <a:t> el </a:t>
            </a:r>
            <a:r>
              <a:rPr lang="en-US" sz="3600" dirty="0" err="1"/>
              <a:t>precio</a:t>
            </a:r>
            <a:r>
              <a:rPr lang="en-US" sz="3600" dirty="0"/>
              <a:t> de $340. El </a:t>
            </a:r>
            <a:r>
              <a:rPr lang="en-US" sz="3600" dirty="0" err="1"/>
              <a:t>precio</a:t>
            </a:r>
            <a:r>
              <a:rPr lang="en-US" sz="3600" dirty="0"/>
              <a:t> de </a:t>
            </a:r>
            <a:r>
              <a:rPr lang="en-US" sz="3600" dirty="0" err="1"/>
              <a:t>venta</a:t>
            </a:r>
            <a:r>
              <a:rPr lang="en-US" sz="3600" dirty="0"/>
              <a:t> </a:t>
            </a:r>
            <a:r>
              <a:rPr lang="en-US" sz="3600" dirty="0" err="1"/>
              <a:t>fue</a:t>
            </a:r>
            <a:r>
              <a:rPr lang="en-US" sz="3600" dirty="0"/>
              <a:t> un 80% del </a:t>
            </a:r>
            <a:r>
              <a:rPr lang="en-US" sz="3600" dirty="0" err="1"/>
              <a:t>precio</a:t>
            </a:r>
            <a:r>
              <a:rPr lang="en-US" sz="3600" dirty="0"/>
              <a:t> original. ¿</a:t>
            </a:r>
            <a:r>
              <a:rPr lang="en-US" sz="3600" dirty="0" err="1"/>
              <a:t>Cuál</a:t>
            </a:r>
            <a:r>
              <a:rPr lang="en-US" sz="3600" dirty="0"/>
              <a:t> era el </a:t>
            </a:r>
            <a:r>
              <a:rPr lang="en-US" sz="3600" dirty="0" err="1"/>
              <a:t>precio</a:t>
            </a:r>
            <a:r>
              <a:rPr lang="en-US" sz="3600" dirty="0"/>
              <a:t> original? </a:t>
            </a:r>
            <a:endParaRPr lang="es-MX" sz="3600" dirty="0">
              <a:cs typeface="Aharoni" pitchFamily="2" charset="-79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683568" y="2602166"/>
            <a:ext cx="65527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 smtClean="0">
                <a:latin typeface="Aharoni" pitchFamily="2" charset="-79"/>
                <a:cs typeface="Aharoni" pitchFamily="2" charset="-79"/>
                <a:hlinkClick r:id="rId2" action="ppaction://hlinksldjump"/>
              </a:rPr>
              <a:t>A</a:t>
            </a:r>
            <a:r>
              <a:rPr lang="es-ES" sz="6000" dirty="0" smtClean="0">
                <a:latin typeface="Aharoni" pitchFamily="2" charset="-79"/>
                <a:cs typeface="Aharoni" pitchFamily="2" charset="-79"/>
                <a:hlinkClick r:id="rId3" action="ppaction://hlinksldjump"/>
              </a:rPr>
              <a:t>. </a:t>
            </a:r>
            <a:r>
              <a:rPr lang="es-ES" sz="6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s-ES" sz="6000" dirty="0" smtClean="0">
                <a:latin typeface="Aharoni" pitchFamily="2" charset="-79"/>
                <a:cs typeface="Aharoni" pitchFamily="2" charset="-79"/>
              </a:rPr>
              <a:t> x=$400</a:t>
            </a:r>
            <a:endParaRPr lang="es-MX" sz="6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51925" y="3574056"/>
            <a:ext cx="65527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latin typeface="Aharoni" pitchFamily="2" charset="-79"/>
                <a:cs typeface="Aharoni" pitchFamily="2" charset="-79"/>
                <a:hlinkClick r:id="rId2" action="ppaction://hlinksldjump"/>
              </a:rPr>
              <a:t>B</a:t>
            </a:r>
            <a:r>
              <a:rPr lang="es-ES" sz="6000" dirty="0" smtClean="0">
                <a:latin typeface="Aharoni" pitchFamily="2" charset="-79"/>
                <a:cs typeface="Aharoni" pitchFamily="2" charset="-79"/>
              </a:rPr>
              <a:t>.   x=$340 </a:t>
            </a:r>
            <a:endParaRPr lang="es-MX" sz="6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83568" y="4437112"/>
            <a:ext cx="65527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latin typeface="Aharoni" pitchFamily="2" charset="-79"/>
                <a:cs typeface="Aharoni" pitchFamily="2" charset="-79"/>
                <a:hlinkClick r:id="rId3" action="ppaction://hlinksldjump"/>
              </a:rPr>
              <a:t>C</a:t>
            </a:r>
            <a:r>
              <a:rPr lang="es-ES" sz="6000" dirty="0" smtClean="0">
                <a:latin typeface="Aharoni" pitchFamily="2" charset="-79"/>
                <a:cs typeface="Aharoni" pitchFamily="2" charset="-79"/>
                <a:hlinkClick r:id="rId2" action="ppaction://hlinksldjump"/>
              </a:rPr>
              <a:t>.  </a:t>
            </a:r>
            <a:r>
              <a:rPr lang="es-ES" sz="6000" dirty="0" smtClean="0">
                <a:latin typeface="Aharoni" pitchFamily="2" charset="-79"/>
                <a:cs typeface="Aharoni" pitchFamily="2" charset="-79"/>
              </a:rPr>
              <a:t> x=$425 </a:t>
            </a:r>
            <a:endParaRPr lang="es-MX" sz="6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683568" y="5589240"/>
            <a:ext cx="65527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latin typeface="Aharoni" pitchFamily="2" charset="-79"/>
                <a:cs typeface="Aharoni" pitchFamily="2" charset="-79"/>
                <a:hlinkClick r:id="rId2" action="ppaction://hlinksldjump"/>
              </a:rPr>
              <a:t>D</a:t>
            </a:r>
            <a:r>
              <a:rPr lang="es-ES" sz="6000" dirty="0" smtClean="0">
                <a:latin typeface="Aharoni" pitchFamily="2" charset="-79"/>
                <a:cs typeface="Aharoni" pitchFamily="2" charset="-79"/>
              </a:rPr>
              <a:t>.  Ninguna </a:t>
            </a:r>
            <a:endParaRPr lang="es-MX" sz="4000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2503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-25477" y="188640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¿</a:t>
            </a:r>
            <a:r>
              <a:rPr lang="es-MX" sz="3600" smtClean="0"/>
              <a:t>Qué</a:t>
            </a:r>
            <a:r>
              <a:rPr lang="en-US" sz="3600" smtClean="0"/>
              <a:t> </a:t>
            </a:r>
            <a:r>
              <a:rPr lang="es-MX" sz="3600" dirty="0" smtClean="0"/>
              <a:t>ecuación</a:t>
            </a:r>
            <a:r>
              <a:rPr lang="en-US" sz="3600" dirty="0" smtClean="0"/>
              <a:t> </a:t>
            </a:r>
            <a:r>
              <a:rPr lang="en-US" sz="3600" dirty="0" err="1" smtClean="0"/>
              <a:t>resuelve</a:t>
            </a:r>
            <a:r>
              <a:rPr lang="en-US" sz="3600" dirty="0" smtClean="0"/>
              <a:t> el </a:t>
            </a:r>
            <a:r>
              <a:rPr lang="en-US" sz="3600" dirty="0" err="1" smtClean="0"/>
              <a:t>problema</a:t>
            </a:r>
            <a:r>
              <a:rPr lang="en-US" sz="3600" dirty="0" smtClean="0"/>
              <a:t>?</a:t>
            </a:r>
          </a:p>
          <a:p>
            <a:pPr algn="ctr"/>
            <a:r>
              <a:rPr lang="en-US" sz="3600" dirty="0" smtClean="0"/>
              <a:t>El </a:t>
            </a:r>
            <a:r>
              <a:rPr lang="en-US" sz="3600" dirty="0" err="1"/>
              <a:t>perímetro</a:t>
            </a:r>
            <a:r>
              <a:rPr lang="en-US" sz="3600" dirty="0"/>
              <a:t> de un </a:t>
            </a:r>
            <a:r>
              <a:rPr lang="en-US" sz="3600" dirty="0" err="1"/>
              <a:t>rectángulo</a:t>
            </a:r>
            <a:r>
              <a:rPr lang="en-US" sz="3600" dirty="0"/>
              <a:t> </a:t>
            </a:r>
            <a:r>
              <a:rPr lang="en-US" sz="3600" dirty="0" err="1"/>
              <a:t>es</a:t>
            </a:r>
            <a:r>
              <a:rPr lang="en-US" sz="3600" dirty="0"/>
              <a:t> 64 </a:t>
            </a:r>
            <a:r>
              <a:rPr lang="en-US" sz="3600" dirty="0" err="1" smtClean="0"/>
              <a:t>centímetros</a:t>
            </a:r>
            <a:r>
              <a:rPr lang="en-US" sz="3600" dirty="0" smtClean="0"/>
              <a:t>. </a:t>
            </a:r>
            <a:r>
              <a:rPr lang="en-US" sz="3600" dirty="0"/>
              <a:t>Su largo </a:t>
            </a:r>
            <a:r>
              <a:rPr lang="en-US" sz="3600" dirty="0" err="1"/>
              <a:t>es</a:t>
            </a:r>
            <a:r>
              <a:rPr lang="en-US" sz="3600" dirty="0"/>
              <a:t> 4 cm </a:t>
            </a:r>
            <a:r>
              <a:rPr lang="en-US" sz="3600" dirty="0" err="1"/>
              <a:t>menos</a:t>
            </a:r>
            <a:r>
              <a:rPr lang="en-US" sz="3600" dirty="0"/>
              <a:t> </a:t>
            </a:r>
            <a:r>
              <a:rPr lang="en-US" sz="3600" dirty="0" err="1"/>
              <a:t>que</a:t>
            </a:r>
            <a:r>
              <a:rPr lang="en-US" sz="3600" dirty="0"/>
              <a:t> </a:t>
            </a:r>
            <a:r>
              <a:rPr lang="en-US" sz="3600" dirty="0" err="1"/>
              <a:t>tres</a:t>
            </a:r>
            <a:r>
              <a:rPr lang="en-US" sz="3600" dirty="0"/>
              <a:t> </a:t>
            </a:r>
            <a:r>
              <a:rPr lang="en-US" sz="3600" dirty="0" err="1"/>
              <a:t>veces</a:t>
            </a:r>
            <a:r>
              <a:rPr lang="en-US" sz="3600" dirty="0"/>
              <a:t> </a:t>
            </a:r>
            <a:r>
              <a:rPr lang="en-US" sz="3600" dirty="0" err="1"/>
              <a:t>su</a:t>
            </a:r>
            <a:r>
              <a:rPr lang="en-US" sz="3600" dirty="0"/>
              <a:t> </a:t>
            </a:r>
            <a:r>
              <a:rPr lang="en-US" sz="3600" dirty="0" err="1"/>
              <a:t>ancho</a:t>
            </a:r>
            <a:r>
              <a:rPr lang="en-US" sz="3600" dirty="0"/>
              <a:t>.</a:t>
            </a:r>
            <a:endParaRPr lang="es-MX" sz="3600" dirty="0">
              <a:cs typeface="Aharoni" pitchFamily="2" charset="-79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683568" y="2602166"/>
            <a:ext cx="65527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 smtClean="0">
                <a:latin typeface="Aharoni" pitchFamily="2" charset="-79"/>
                <a:cs typeface="Aharoni" pitchFamily="2" charset="-79"/>
                <a:hlinkClick r:id="rId2" action="ppaction://hlinksldjump"/>
              </a:rPr>
              <a:t>A. </a:t>
            </a:r>
            <a:r>
              <a:rPr lang="en-US" sz="4800" dirty="0"/>
              <a:t>2(x) + 2(3x – 4) = 64</a:t>
            </a:r>
            <a:endParaRPr lang="es-MX" sz="48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51924" y="3574056"/>
            <a:ext cx="83125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latin typeface="Aharoni" pitchFamily="2" charset="-79"/>
                <a:cs typeface="Aharoni" pitchFamily="2" charset="-79"/>
                <a:hlinkClick r:id="rId3" action="ppaction://hlinksldjump"/>
              </a:rPr>
              <a:t>B</a:t>
            </a:r>
            <a:r>
              <a:rPr lang="es-ES" sz="6000" dirty="0" smtClean="0">
                <a:latin typeface="Aharoni" pitchFamily="2" charset="-79"/>
                <a:cs typeface="Aharoni" pitchFamily="2" charset="-79"/>
              </a:rPr>
              <a:t>. </a:t>
            </a:r>
            <a:r>
              <a:rPr lang="en-US" sz="6000" dirty="0"/>
              <a:t>2(x) + </a:t>
            </a:r>
            <a:r>
              <a:rPr lang="en-US" sz="6000" dirty="0" smtClean="0"/>
              <a:t>2(x </a:t>
            </a:r>
            <a:r>
              <a:rPr lang="en-US" sz="6000" dirty="0"/>
              <a:t>– 4) = 64</a:t>
            </a:r>
            <a:r>
              <a:rPr lang="es-ES" sz="6000" dirty="0" smtClean="0">
                <a:latin typeface="Aharoni" pitchFamily="2" charset="-79"/>
                <a:cs typeface="Aharoni" pitchFamily="2" charset="-79"/>
              </a:rPr>
              <a:t> </a:t>
            </a:r>
            <a:endParaRPr lang="es-MX" sz="6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83568" y="4437112"/>
            <a:ext cx="85689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latin typeface="Aharoni" pitchFamily="2" charset="-79"/>
                <a:cs typeface="Aharoni" pitchFamily="2" charset="-79"/>
                <a:hlinkClick r:id="rId3" action="ppaction://hlinksldjump"/>
              </a:rPr>
              <a:t>C</a:t>
            </a:r>
            <a:r>
              <a:rPr lang="es-ES" sz="6000" dirty="0" smtClean="0">
                <a:latin typeface="Aharoni" pitchFamily="2" charset="-79"/>
                <a:cs typeface="Aharoni" pitchFamily="2" charset="-79"/>
                <a:hlinkClick r:id="rId3" action="ppaction://hlinksldjump"/>
              </a:rPr>
              <a:t>. </a:t>
            </a:r>
            <a:r>
              <a:rPr lang="en-US" sz="6000" dirty="0" smtClean="0"/>
              <a:t>2 </a:t>
            </a:r>
            <a:r>
              <a:rPr lang="en-US" sz="6000" dirty="0"/>
              <a:t>+ 2(3x – 4) = 64</a:t>
            </a:r>
            <a:r>
              <a:rPr lang="es-ES" sz="6000" dirty="0" smtClean="0">
                <a:latin typeface="Aharoni" pitchFamily="2" charset="-79"/>
                <a:cs typeface="Aharoni" pitchFamily="2" charset="-79"/>
              </a:rPr>
              <a:t> </a:t>
            </a:r>
            <a:endParaRPr lang="es-MX" sz="6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683567" y="5589240"/>
            <a:ext cx="82809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latin typeface="Aharoni" pitchFamily="2" charset="-79"/>
                <a:cs typeface="Aharoni" pitchFamily="2" charset="-79"/>
                <a:hlinkClick r:id="rId3" action="ppaction://hlinksldjump"/>
              </a:rPr>
              <a:t>D</a:t>
            </a:r>
            <a:r>
              <a:rPr lang="es-ES" sz="6000" dirty="0" smtClean="0">
                <a:latin typeface="Aharoni" pitchFamily="2" charset="-79"/>
                <a:cs typeface="Aharoni" pitchFamily="2" charset="-79"/>
              </a:rPr>
              <a:t>. </a:t>
            </a:r>
            <a:r>
              <a:rPr lang="en-US" sz="6000" dirty="0" smtClean="0"/>
              <a:t>x </a:t>
            </a:r>
            <a:r>
              <a:rPr lang="en-US" sz="6000" dirty="0"/>
              <a:t>+ 2(3x – 4) = 64</a:t>
            </a:r>
            <a:endParaRPr lang="es-MX" sz="4000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2503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07504" y="0"/>
            <a:ext cx="89279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/>
              <a:t>Un </a:t>
            </a:r>
            <a:r>
              <a:rPr lang="en-US" sz="3600" dirty="0" err="1"/>
              <a:t>laboratorio</a:t>
            </a:r>
            <a:r>
              <a:rPr lang="en-US" sz="3600" dirty="0"/>
              <a:t> </a:t>
            </a:r>
            <a:r>
              <a:rPr lang="en-US" sz="3600" dirty="0" err="1"/>
              <a:t>alquiló</a:t>
            </a:r>
            <a:r>
              <a:rPr lang="en-US" sz="3600" dirty="0"/>
              <a:t> </a:t>
            </a:r>
            <a:r>
              <a:rPr lang="en-US" sz="3600" dirty="0" err="1"/>
              <a:t>una</a:t>
            </a:r>
            <a:r>
              <a:rPr lang="en-US" sz="3600" dirty="0"/>
              <a:t> </a:t>
            </a:r>
            <a:r>
              <a:rPr lang="en-US" sz="3600" dirty="0" err="1"/>
              <a:t>computadora</a:t>
            </a:r>
            <a:r>
              <a:rPr lang="en-US" sz="3600" dirty="0"/>
              <a:t> </a:t>
            </a:r>
            <a:r>
              <a:rPr lang="en-US" sz="3600" dirty="0" err="1"/>
              <a:t>por</a:t>
            </a:r>
            <a:r>
              <a:rPr lang="en-US" sz="3600" dirty="0"/>
              <a:t> $400 </a:t>
            </a:r>
            <a:r>
              <a:rPr lang="en-US" sz="3600" dirty="0" err="1"/>
              <a:t>por</a:t>
            </a:r>
            <a:r>
              <a:rPr lang="en-US" sz="3600" dirty="0"/>
              <a:t> un </a:t>
            </a:r>
            <a:r>
              <a:rPr lang="en-US" sz="3600" dirty="0" err="1"/>
              <a:t>mes</a:t>
            </a:r>
            <a:r>
              <a:rPr lang="en-US" sz="3600" dirty="0"/>
              <a:t> </a:t>
            </a:r>
            <a:r>
              <a:rPr lang="en-US" sz="3600" dirty="0" err="1"/>
              <a:t>más</a:t>
            </a:r>
            <a:r>
              <a:rPr lang="en-US" sz="3600" dirty="0"/>
              <a:t> $8 </a:t>
            </a:r>
            <a:r>
              <a:rPr lang="en-US" sz="3600" dirty="0" err="1"/>
              <a:t>por</a:t>
            </a:r>
            <a:r>
              <a:rPr lang="en-US" sz="3600" dirty="0"/>
              <a:t> </a:t>
            </a:r>
            <a:r>
              <a:rPr lang="en-US" sz="3600" dirty="0" err="1"/>
              <a:t>hora</a:t>
            </a:r>
            <a:r>
              <a:rPr lang="en-US" sz="3600" dirty="0"/>
              <a:t> </a:t>
            </a:r>
            <a:r>
              <a:rPr lang="en-US" sz="3600" dirty="0" err="1"/>
              <a:t>por</a:t>
            </a:r>
            <a:r>
              <a:rPr lang="en-US" sz="3600" dirty="0"/>
              <a:t> el </a:t>
            </a:r>
            <a:r>
              <a:rPr lang="en-US" sz="3600" dirty="0" err="1"/>
              <a:t>uso</a:t>
            </a:r>
            <a:r>
              <a:rPr lang="en-US" sz="3600" dirty="0"/>
              <a:t> de la </a:t>
            </a:r>
            <a:r>
              <a:rPr lang="en-US" sz="3600" dirty="0" err="1"/>
              <a:t>computadora</a:t>
            </a:r>
            <a:r>
              <a:rPr lang="en-US" sz="3600" dirty="0"/>
              <a:t>. La </a:t>
            </a:r>
            <a:r>
              <a:rPr lang="en-US" sz="3600" dirty="0" err="1"/>
              <a:t>factura</a:t>
            </a:r>
            <a:r>
              <a:rPr lang="en-US" sz="3600" dirty="0"/>
              <a:t> </a:t>
            </a:r>
            <a:r>
              <a:rPr lang="en-US" sz="3600" dirty="0" err="1"/>
              <a:t>por</a:t>
            </a:r>
            <a:r>
              <a:rPr lang="en-US" sz="3600" dirty="0"/>
              <a:t> el </a:t>
            </a:r>
            <a:r>
              <a:rPr lang="en-US" sz="3600" dirty="0" err="1"/>
              <a:t>uso</a:t>
            </a:r>
            <a:r>
              <a:rPr lang="en-US" sz="3600" dirty="0"/>
              <a:t> de la </a:t>
            </a:r>
            <a:r>
              <a:rPr lang="en-US" sz="3600" dirty="0" err="1"/>
              <a:t>computadora</a:t>
            </a:r>
            <a:r>
              <a:rPr lang="en-US" sz="3600" dirty="0"/>
              <a:t> </a:t>
            </a:r>
            <a:r>
              <a:rPr lang="en-US" sz="3600" dirty="0" err="1"/>
              <a:t>fue</a:t>
            </a:r>
            <a:r>
              <a:rPr lang="en-US" sz="3600" dirty="0"/>
              <a:t> de $7680 </a:t>
            </a:r>
            <a:r>
              <a:rPr lang="en-US" sz="3600" dirty="0" err="1"/>
              <a:t>por</a:t>
            </a:r>
            <a:r>
              <a:rPr lang="en-US" sz="3600" dirty="0"/>
              <a:t> un </a:t>
            </a:r>
            <a:r>
              <a:rPr lang="en-US" sz="3600" dirty="0" err="1"/>
              <a:t>año</a:t>
            </a:r>
            <a:r>
              <a:rPr lang="en-US" sz="3600" dirty="0"/>
              <a:t>. ¿</a:t>
            </a:r>
            <a:r>
              <a:rPr lang="en-US" sz="3600" dirty="0" err="1"/>
              <a:t>Por</a:t>
            </a:r>
            <a:r>
              <a:rPr lang="en-US" sz="3600" dirty="0"/>
              <a:t> </a:t>
            </a:r>
            <a:r>
              <a:rPr lang="en-US" sz="3600" dirty="0" err="1"/>
              <a:t>cuántas</a:t>
            </a:r>
            <a:r>
              <a:rPr lang="en-US" sz="3600" dirty="0"/>
              <a:t> </a:t>
            </a:r>
            <a:r>
              <a:rPr lang="en-US" sz="3600" dirty="0" err="1"/>
              <a:t>horas</a:t>
            </a:r>
            <a:r>
              <a:rPr lang="en-US" sz="3600" dirty="0"/>
              <a:t> </a:t>
            </a:r>
            <a:r>
              <a:rPr lang="en-US" sz="3600" dirty="0" err="1"/>
              <a:t>usó</a:t>
            </a:r>
            <a:r>
              <a:rPr lang="en-US" sz="3600" dirty="0"/>
              <a:t> el </a:t>
            </a:r>
            <a:r>
              <a:rPr lang="en-US" sz="3600" dirty="0" err="1"/>
              <a:t>laboratorio</a:t>
            </a:r>
            <a:r>
              <a:rPr lang="en-US" sz="3600" dirty="0"/>
              <a:t> la </a:t>
            </a:r>
            <a:r>
              <a:rPr lang="en-US" sz="3600" dirty="0" err="1"/>
              <a:t>computadora</a:t>
            </a:r>
            <a:r>
              <a:rPr lang="en-US" sz="3600" dirty="0"/>
              <a:t> </a:t>
            </a:r>
            <a:r>
              <a:rPr lang="en-US" sz="3600" dirty="0" err="1"/>
              <a:t>durante</a:t>
            </a:r>
            <a:r>
              <a:rPr lang="en-US" sz="3600" dirty="0"/>
              <a:t> </a:t>
            </a:r>
            <a:r>
              <a:rPr lang="en-US" sz="3600" dirty="0" err="1"/>
              <a:t>ese</a:t>
            </a:r>
            <a:r>
              <a:rPr lang="en-US" sz="3600" dirty="0"/>
              <a:t> </a:t>
            </a:r>
            <a:r>
              <a:rPr lang="en-US" sz="3600" dirty="0" err="1"/>
              <a:t>año</a:t>
            </a:r>
            <a:r>
              <a:rPr lang="en-US" sz="3600" dirty="0"/>
              <a:t>?</a:t>
            </a:r>
            <a:endParaRPr lang="es-MX" sz="3600" dirty="0">
              <a:cs typeface="Aharoni" pitchFamily="2" charset="-79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46834" y="4262386"/>
            <a:ext cx="38773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 smtClean="0">
                <a:latin typeface="Aharoni" pitchFamily="2" charset="-79"/>
                <a:cs typeface="Aharoni" pitchFamily="2" charset="-79"/>
                <a:hlinkClick r:id="rId2" action="ppaction://hlinksldjump"/>
              </a:rPr>
              <a:t>A. </a:t>
            </a:r>
            <a:r>
              <a:rPr lang="en-US" sz="3600" dirty="0" smtClean="0"/>
              <a:t>= </a:t>
            </a:r>
            <a:r>
              <a:rPr lang="en-US" sz="3600" dirty="0"/>
              <a:t>360</a:t>
            </a:r>
            <a:endParaRPr lang="es-MX" sz="36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4175448" y="4262386"/>
            <a:ext cx="40188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latin typeface="Aharoni" pitchFamily="2" charset="-79"/>
                <a:cs typeface="Aharoni" pitchFamily="2" charset="-79"/>
                <a:hlinkClick r:id="rId3" action="ppaction://hlinksldjump"/>
              </a:rPr>
              <a:t>B</a:t>
            </a:r>
            <a:r>
              <a:rPr lang="es-ES" sz="6000" dirty="0" smtClean="0">
                <a:latin typeface="Aharoni" pitchFamily="2" charset="-79"/>
                <a:cs typeface="Aharoni" pitchFamily="2" charset="-79"/>
              </a:rPr>
              <a:t>. </a:t>
            </a:r>
            <a:r>
              <a:rPr lang="en-US" sz="3600" dirty="0" smtClean="0"/>
              <a:t>= 3600</a:t>
            </a:r>
            <a:endParaRPr lang="es-MX" sz="36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5536" y="5474641"/>
            <a:ext cx="37799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latin typeface="Aharoni" pitchFamily="2" charset="-79"/>
                <a:cs typeface="Aharoni" pitchFamily="2" charset="-79"/>
                <a:hlinkClick r:id="rId3" action="ppaction://hlinksldjump"/>
              </a:rPr>
              <a:t>C</a:t>
            </a:r>
            <a:r>
              <a:rPr lang="es-ES" sz="6000" dirty="0" smtClean="0">
                <a:latin typeface="Aharoni" pitchFamily="2" charset="-79"/>
                <a:cs typeface="Aharoni" pitchFamily="2" charset="-79"/>
                <a:hlinkClick r:id="rId3" action="ppaction://hlinksldjump"/>
              </a:rPr>
              <a:t>.  </a:t>
            </a:r>
            <a:r>
              <a:rPr lang="es-ES" sz="6000" dirty="0" smtClean="0">
                <a:latin typeface="Aharoni" pitchFamily="2" charset="-79"/>
                <a:cs typeface="Aharoni" pitchFamily="2" charset="-79"/>
              </a:rPr>
              <a:t> =36 </a:t>
            </a:r>
            <a:endParaRPr lang="es-MX" sz="6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4319464" y="5474641"/>
            <a:ext cx="48245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latin typeface="Aharoni" pitchFamily="2" charset="-79"/>
                <a:cs typeface="Aharoni" pitchFamily="2" charset="-79"/>
                <a:hlinkClick r:id="rId3" action="ppaction://hlinksldjump"/>
              </a:rPr>
              <a:t>D</a:t>
            </a:r>
            <a:r>
              <a:rPr lang="es-ES" sz="6000" dirty="0" smtClean="0">
                <a:latin typeface="Aharoni" pitchFamily="2" charset="-79"/>
                <a:cs typeface="Aharoni" pitchFamily="2" charset="-79"/>
              </a:rPr>
              <a:t>.  =4000</a:t>
            </a:r>
            <a:endParaRPr lang="es-MX" sz="4000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4667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51925" y="332656"/>
            <a:ext cx="756083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dirty="0" smtClean="0">
                <a:cs typeface="Aharoni" pitchFamily="2" charset="-79"/>
              </a:rPr>
              <a:t>Resuelve la ecuación </a:t>
            </a:r>
          </a:p>
          <a:p>
            <a:pPr algn="ctr"/>
            <a:r>
              <a:rPr lang="es-ES" sz="6600" dirty="0" smtClean="0">
                <a:cs typeface="Aharoni" pitchFamily="2" charset="-79"/>
              </a:rPr>
              <a:t>8y + 22 -14=2</a:t>
            </a:r>
            <a:endParaRPr lang="es-MX" sz="6600" dirty="0">
              <a:cs typeface="Aharoni" pitchFamily="2" charset="-79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95536" y="4293096"/>
            <a:ext cx="3748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 smtClean="0">
                <a:latin typeface="Aharoni" pitchFamily="2" charset="-79"/>
                <a:cs typeface="Aharoni" pitchFamily="2" charset="-79"/>
                <a:hlinkClick r:id="rId2" action="ppaction://hlinksldjump"/>
              </a:rPr>
              <a:t>A</a:t>
            </a:r>
            <a:r>
              <a:rPr lang="es-ES" sz="6000" dirty="0" smtClean="0">
                <a:latin typeface="Aharoni" pitchFamily="2" charset="-79"/>
                <a:cs typeface="Aharoni" pitchFamily="2" charset="-79"/>
                <a:hlinkClick r:id="rId3" action="ppaction://hlinksldjump"/>
              </a:rPr>
              <a:t>. </a:t>
            </a:r>
            <a:r>
              <a:rPr lang="es-ES" sz="6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s-ES" sz="6000" dirty="0" smtClean="0">
                <a:latin typeface="Aharoni" pitchFamily="2" charset="-79"/>
                <a:cs typeface="Aharoni" pitchFamily="2" charset="-79"/>
              </a:rPr>
              <a:t> y=7.5</a:t>
            </a:r>
            <a:endParaRPr lang="es-MX" sz="6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4821168" y="4334718"/>
            <a:ext cx="41854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latin typeface="Aharoni" pitchFamily="2" charset="-79"/>
                <a:cs typeface="Aharoni" pitchFamily="2" charset="-79"/>
                <a:hlinkClick r:id="rId3" action="ppaction://hlinksldjump"/>
              </a:rPr>
              <a:t>B</a:t>
            </a:r>
            <a:r>
              <a:rPr lang="es-ES" sz="6000" dirty="0" smtClean="0">
                <a:latin typeface="Aharoni" pitchFamily="2" charset="-79"/>
                <a:cs typeface="Aharoni" pitchFamily="2" charset="-79"/>
              </a:rPr>
              <a:t>.   y=-.75 </a:t>
            </a:r>
            <a:endParaRPr lang="es-MX" sz="6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00850" y="5598043"/>
            <a:ext cx="45365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latin typeface="Aharoni" pitchFamily="2" charset="-79"/>
                <a:cs typeface="Aharoni" pitchFamily="2" charset="-79"/>
                <a:hlinkClick r:id="rId2" action="ppaction://hlinksldjump"/>
              </a:rPr>
              <a:t>C</a:t>
            </a:r>
            <a:r>
              <a:rPr lang="es-ES" sz="6000" dirty="0" smtClean="0">
                <a:latin typeface="Aharoni" pitchFamily="2" charset="-79"/>
                <a:cs typeface="Aharoni" pitchFamily="2" charset="-79"/>
                <a:hlinkClick r:id="rId2" action="ppaction://hlinksldjump"/>
              </a:rPr>
              <a:t>.  </a:t>
            </a:r>
            <a:r>
              <a:rPr lang="es-ES" sz="6000" dirty="0" smtClean="0">
                <a:latin typeface="Aharoni" pitchFamily="2" charset="-79"/>
                <a:cs typeface="Aharoni" pitchFamily="2" charset="-79"/>
              </a:rPr>
              <a:t> y=0-75 </a:t>
            </a:r>
            <a:endParaRPr lang="es-MX" sz="6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4860032" y="5589240"/>
            <a:ext cx="39604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latin typeface="Aharoni" pitchFamily="2" charset="-79"/>
                <a:cs typeface="Aharoni" pitchFamily="2" charset="-79"/>
                <a:hlinkClick r:id="rId2" action="ppaction://hlinksldjump"/>
              </a:rPr>
              <a:t>D</a:t>
            </a:r>
            <a:r>
              <a:rPr lang="es-ES" sz="6000" dirty="0" smtClean="0">
                <a:latin typeface="Aharoni" pitchFamily="2" charset="-79"/>
                <a:cs typeface="Aharoni" pitchFamily="2" charset="-79"/>
              </a:rPr>
              <a:t>.  y= .75</a:t>
            </a:r>
            <a:endParaRPr lang="es-MX" sz="4000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17462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1 CuadroTexto"/>
              <p:cNvSpPr txBox="1"/>
              <p:nvPr/>
            </p:nvSpPr>
            <p:spPr>
              <a:xfrm>
                <a:off x="683568" y="548680"/>
                <a:ext cx="7560839" cy="25442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S" sz="6600" dirty="0" smtClean="0">
                    <a:cs typeface="Aharoni" pitchFamily="2" charset="-79"/>
                  </a:rPr>
                  <a:t>Resuelve la ecuación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S" sz="6600" i="1" dirty="0" smtClean="0">
                            <a:latin typeface="Cambria Math" panose="02040503050406030204" pitchFamily="18" charset="0"/>
                            <a:cs typeface="Aharoni" pitchFamily="2" charset="-79"/>
                          </a:rPr>
                        </m:ctrlPr>
                      </m:fPr>
                      <m:num>
                        <m:r>
                          <a:rPr lang="es-ES" sz="6600" i="1" dirty="0" smtClean="0">
                            <a:latin typeface="Cambria Math"/>
                            <a:cs typeface="Aharoni" pitchFamily="2" charset="-79"/>
                          </a:rPr>
                          <m:t>3</m:t>
                        </m:r>
                      </m:num>
                      <m:den>
                        <m:r>
                          <a:rPr lang="es-ES" sz="6600" i="1" dirty="0" smtClean="0">
                            <a:latin typeface="Cambria Math"/>
                            <a:cs typeface="Aharoni" pitchFamily="2" charset="-79"/>
                          </a:rPr>
                          <m:t>4</m:t>
                        </m:r>
                      </m:den>
                    </m:f>
                    <m:r>
                      <a:rPr lang="es-ES" sz="6600" i="1" dirty="0" smtClean="0">
                        <a:latin typeface="Cambria Math"/>
                        <a:cs typeface="Aharoni" pitchFamily="2" charset="-79"/>
                      </a:rPr>
                      <m:t>𝑦</m:t>
                    </m:r>
                    <m:r>
                      <a:rPr lang="es-ES" sz="6600" i="1" dirty="0" smtClean="0">
                        <a:latin typeface="Cambria Math"/>
                        <a:cs typeface="Aharoni" pitchFamily="2" charset="-79"/>
                      </a:rPr>
                      <m:t>+</m:t>
                    </m:r>
                    <m:f>
                      <m:fPr>
                        <m:ctrlPr>
                          <a:rPr lang="es-ES" sz="6600" i="1" dirty="0" smtClean="0">
                            <a:latin typeface="Cambria Math" panose="02040503050406030204" pitchFamily="18" charset="0"/>
                            <a:cs typeface="Aharoni" pitchFamily="2" charset="-79"/>
                          </a:rPr>
                        </m:ctrlPr>
                      </m:fPr>
                      <m:num>
                        <m:r>
                          <a:rPr lang="es-ES" sz="6600" i="1" dirty="0" smtClean="0">
                            <a:latin typeface="Cambria Math"/>
                            <a:cs typeface="Aharoni" pitchFamily="2" charset="-79"/>
                          </a:rPr>
                          <m:t>3</m:t>
                        </m:r>
                      </m:num>
                      <m:den>
                        <m:r>
                          <a:rPr lang="es-ES" sz="6600" i="1" dirty="0" smtClean="0">
                            <a:latin typeface="Cambria Math"/>
                            <a:cs typeface="Aharoni" pitchFamily="2" charset="-79"/>
                          </a:rPr>
                          <m:t>4</m:t>
                        </m:r>
                      </m:den>
                    </m:f>
                    <m:r>
                      <a:rPr lang="es-ES" sz="6600" i="1" dirty="0" smtClean="0">
                        <a:latin typeface="Cambria Math"/>
                        <a:cs typeface="Aharoni" pitchFamily="2" charset="-79"/>
                      </a:rPr>
                      <m:t>=</m:t>
                    </m:r>
                    <m:f>
                      <m:fPr>
                        <m:ctrlPr>
                          <a:rPr lang="es-ES" sz="6600" i="1" dirty="0" smtClean="0">
                            <a:latin typeface="Cambria Math" panose="02040503050406030204" pitchFamily="18" charset="0"/>
                            <a:cs typeface="Aharoni" pitchFamily="2" charset="-79"/>
                          </a:rPr>
                        </m:ctrlPr>
                      </m:fPr>
                      <m:num>
                        <m:r>
                          <a:rPr lang="es-ES" sz="6600" i="1" dirty="0" smtClean="0">
                            <a:latin typeface="Cambria Math"/>
                            <a:cs typeface="Aharoni" pitchFamily="2" charset="-79"/>
                          </a:rPr>
                          <m:t>12</m:t>
                        </m:r>
                      </m:num>
                      <m:den>
                        <m:r>
                          <a:rPr lang="es-ES" sz="6600" i="1" dirty="0" smtClean="0">
                            <a:latin typeface="Cambria Math"/>
                            <a:cs typeface="Aharoni" pitchFamily="2" charset="-79"/>
                          </a:rPr>
                          <m:t>4</m:t>
                        </m:r>
                      </m:den>
                    </m:f>
                  </m:oMath>
                </a14:m>
                <a:endParaRPr lang="es-MX" sz="6600" dirty="0">
                  <a:latin typeface="Aharoni" pitchFamily="2" charset="-79"/>
                  <a:cs typeface="Aharoni" pitchFamily="2" charset="-79"/>
                </a:endParaRPr>
              </a:p>
            </p:txBody>
          </p:sp>
        </mc:Choice>
        <mc:Fallback xmlns="">
          <p:sp>
            <p:nvSpPr>
              <p:cNvPr id="2" name="1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548680"/>
                <a:ext cx="7560839" cy="2544286"/>
              </a:xfrm>
              <a:prstGeom prst="rect">
                <a:avLst/>
              </a:prstGeom>
              <a:blipFill rotWithShape="1">
                <a:blip r:embed="rId2"/>
                <a:stretch>
                  <a:fillRect l="-5484" t="-8153" r="-8145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4 CuadroTexto"/>
          <p:cNvSpPr txBox="1"/>
          <p:nvPr/>
        </p:nvSpPr>
        <p:spPr>
          <a:xfrm>
            <a:off x="425758" y="4352488"/>
            <a:ext cx="44644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 smtClean="0">
                <a:latin typeface="Aharoni" pitchFamily="2" charset="-79"/>
                <a:cs typeface="Aharoni" pitchFamily="2" charset="-79"/>
                <a:hlinkClick r:id="rId3" action="ppaction://hlinksldjump"/>
              </a:rPr>
              <a:t>A. </a:t>
            </a:r>
            <a:r>
              <a:rPr lang="es-ES" sz="6000" dirty="0">
                <a:latin typeface="Aharoni" pitchFamily="2" charset="-79"/>
                <a:cs typeface="Aharoni" pitchFamily="2" charset="-79"/>
                <a:hlinkClick r:id="rId3" action="ppaction://hlinksldjump"/>
              </a:rPr>
              <a:t> </a:t>
            </a:r>
            <a:r>
              <a:rPr lang="es-ES" sz="6000" dirty="0" smtClean="0">
                <a:latin typeface="Aharoni" pitchFamily="2" charset="-79"/>
                <a:cs typeface="Aharoni" pitchFamily="2" charset="-79"/>
                <a:hlinkClick r:id="rId3" action="ppaction://hlinksldjump"/>
              </a:rPr>
              <a:t> </a:t>
            </a:r>
            <a:r>
              <a:rPr lang="es-ES" sz="6000" dirty="0" smtClean="0">
                <a:latin typeface="Aharoni" pitchFamily="2" charset="-79"/>
                <a:cs typeface="Aharoni" pitchFamily="2" charset="-79"/>
              </a:rPr>
              <a:t>y=12/36</a:t>
            </a:r>
            <a:endParaRPr lang="es-MX" sz="6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5006664" y="4293096"/>
            <a:ext cx="40640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latin typeface="Aharoni" pitchFamily="2" charset="-79"/>
                <a:cs typeface="Aharoni" pitchFamily="2" charset="-79"/>
                <a:hlinkClick r:id="rId3" action="ppaction://hlinksldjump"/>
              </a:rPr>
              <a:t>B</a:t>
            </a:r>
            <a:r>
              <a:rPr lang="es-ES" sz="6000" dirty="0" smtClean="0">
                <a:latin typeface="Aharoni" pitchFamily="2" charset="-79"/>
                <a:cs typeface="Aharoni" pitchFamily="2" charset="-79"/>
              </a:rPr>
              <a:t>.   y=36/12 </a:t>
            </a:r>
            <a:endParaRPr lang="es-MX" sz="6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821802" y="5490301"/>
            <a:ext cx="36724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latin typeface="Aharoni" pitchFamily="2" charset="-79"/>
                <a:cs typeface="Aharoni" pitchFamily="2" charset="-79"/>
                <a:hlinkClick r:id="rId4" action="ppaction://hlinksldjump"/>
              </a:rPr>
              <a:t>C</a:t>
            </a:r>
            <a:r>
              <a:rPr lang="es-ES" sz="6000" dirty="0" smtClean="0">
                <a:latin typeface="Aharoni" pitchFamily="2" charset="-79"/>
                <a:cs typeface="Aharoni" pitchFamily="2" charset="-79"/>
                <a:hlinkClick r:id="rId4" action="ppaction://hlinksldjump"/>
              </a:rPr>
              <a:t>.  </a:t>
            </a:r>
            <a:r>
              <a:rPr lang="es-ES" sz="6000" dirty="0" smtClean="0">
                <a:latin typeface="Aharoni" pitchFamily="2" charset="-79"/>
                <a:cs typeface="Aharoni" pitchFamily="2" charset="-79"/>
              </a:rPr>
              <a:t> y=-3 </a:t>
            </a:r>
            <a:endParaRPr lang="es-MX" sz="6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5368449" y="5490301"/>
            <a:ext cx="36724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latin typeface="Aharoni" pitchFamily="2" charset="-79"/>
                <a:cs typeface="Aharoni" pitchFamily="2" charset="-79"/>
                <a:hlinkClick r:id="rId4" action="ppaction://hlinksldjump"/>
              </a:rPr>
              <a:t>D</a:t>
            </a:r>
            <a:r>
              <a:rPr lang="es-ES" sz="6000" dirty="0" smtClean="0">
                <a:latin typeface="Aharoni" pitchFamily="2" charset="-79"/>
                <a:cs typeface="Aharoni" pitchFamily="2" charset="-79"/>
              </a:rPr>
              <a:t>.  y=1</a:t>
            </a:r>
            <a:endParaRPr lang="es-MX" sz="4000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17462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1 CuadroTexto"/>
              <p:cNvSpPr txBox="1"/>
              <p:nvPr/>
            </p:nvSpPr>
            <p:spPr>
              <a:xfrm>
                <a:off x="683568" y="548680"/>
                <a:ext cx="7560839" cy="32504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s-ES" sz="6000" smtClean="0">
                        <a:latin typeface="Cambria Math"/>
                        <a:cs typeface="Aharoni" pitchFamily="2" charset="-79"/>
                      </a:rPr>
                      <m:t>(</m:t>
                    </m:r>
                    <m:f>
                      <m:fPr>
                        <m:ctrlPr>
                          <a:rPr lang="es-ES" sz="6000" i="1">
                            <a:latin typeface="Cambria Math" panose="02040503050406030204" pitchFamily="18" charset="0"/>
                            <a:cs typeface="Aharoni" pitchFamily="2" charset="-79"/>
                          </a:rPr>
                        </m:ctrlPr>
                      </m:fPr>
                      <m:num>
                        <m:r>
                          <a:rPr lang="es-ES" sz="6000" i="1">
                            <a:latin typeface="Cambria Math"/>
                            <a:cs typeface="Aharoni" pitchFamily="2" charset="-79"/>
                          </a:rPr>
                          <m:t>1</m:t>
                        </m:r>
                      </m:num>
                      <m:den>
                        <m:r>
                          <a:rPr lang="es-ES" sz="6000" i="1">
                            <a:latin typeface="Cambria Math"/>
                            <a:cs typeface="Aharoni" pitchFamily="2" charset="-79"/>
                          </a:rPr>
                          <m:t>2</m:t>
                        </m:r>
                      </m:den>
                    </m:f>
                    <m:r>
                      <a:rPr lang="es-ES" sz="6000" i="1">
                        <a:latin typeface="Cambria Math"/>
                        <a:cs typeface="Aharoni" pitchFamily="2" charset="-79"/>
                      </a:rPr>
                      <m:t>𝑥</m:t>
                    </m:r>
                    <m:r>
                      <a:rPr lang="es-ES" sz="6000" i="1">
                        <a:latin typeface="Cambria Math"/>
                        <a:cs typeface="Aharoni" pitchFamily="2" charset="-79"/>
                      </a:rPr>
                      <m:t>)</m:t>
                    </m:r>
                  </m:oMath>
                </a14:m>
                <a:r>
                  <a:rPr lang="es-ES" sz="6000" dirty="0">
                    <a:latin typeface="Aharoni" pitchFamily="2" charset="-79"/>
                    <a:cs typeface="Aharoni" pitchFamily="2" charset="-79"/>
                  </a:rPr>
                  <a:t> </a:t>
                </a:r>
                <a:r>
                  <a:rPr lang="es-ES" sz="6000" dirty="0" smtClean="0">
                    <a:latin typeface="Aharoni" pitchFamily="2" charset="-79"/>
                    <a:cs typeface="Aharoni" pitchFamily="2" charset="-79"/>
                  </a:rPr>
                  <a:t>- </a:t>
                </a:r>
                <a14:m>
                  <m:oMath xmlns:m="http://schemas.openxmlformats.org/officeDocument/2006/math">
                    <m:r>
                      <a:rPr lang="es-ES" sz="6000">
                        <a:latin typeface="Cambria Math"/>
                        <a:cs typeface="Aharoni" pitchFamily="2" charset="-79"/>
                      </a:rPr>
                      <m:t>(</m:t>
                    </m:r>
                    <m:f>
                      <m:fPr>
                        <m:ctrlPr>
                          <a:rPr lang="es-ES" sz="6000" i="1">
                            <a:latin typeface="Cambria Math" panose="02040503050406030204" pitchFamily="18" charset="0"/>
                            <a:cs typeface="Aharoni" pitchFamily="2" charset="-79"/>
                          </a:rPr>
                        </m:ctrlPr>
                      </m:fPr>
                      <m:num>
                        <m:r>
                          <a:rPr lang="es-ES" sz="6000" b="0" i="1" smtClean="0">
                            <a:latin typeface="Cambria Math"/>
                            <a:cs typeface="Aharoni" pitchFamily="2" charset="-79"/>
                          </a:rPr>
                          <m:t>2</m:t>
                        </m:r>
                      </m:num>
                      <m:den>
                        <m:r>
                          <a:rPr lang="es-ES" sz="6000" b="0" i="1" smtClean="0">
                            <a:latin typeface="Cambria Math"/>
                            <a:cs typeface="Aharoni" pitchFamily="2" charset="-79"/>
                          </a:rPr>
                          <m:t>6</m:t>
                        </m:r>
                      </m:den>
                    </m:f>
                    <m:r>
                      <a:rPr lang="es-ES" sz="6000" i="1">
                        <a:latin typeface="Cambria Math"/>
                        <a:cs typeface="Aharoni" pitchFamily="2" charset="-79"/>
                      </a:rPr>
                      <m:t>)</m:t>
                    </m:r>
                  </m:oMath>
                </a14:m>
                <a:r>
                  <a:rPr lang="es-ES" sz="6000" dirty="0">
                    <a:latin typeface="Aharoni" pitchFamily="2" charset="-79"/>
                    <a:cs typeface="Aharoni" pitchFamily="2" charset="-79"/>
                  </a:rPr>
                  <a:t>=</a:t>
                </a:r>
                <a14:m>
                  <m:oMath xmlns:m="http://schemas.openxmlformats.org/officeDocument/2006/math">
                    <m:r>
                      <a:rPr lang="es-ES" sz="6000">
                        <a:latin typeface="Cambria Math"/>
                        <a:cs typeface="Aharoni" pitchFamily="2" charset="-79"/>
                      </a:rPr>
                      <m:t>(</m:t>
                    </m:r>
                    <m:f>
                      <m:fPr>
                        <m:ctrlPr>
                          <a:rPr lang="es-ES" sz="6000" i="1">
                            <a:latin typeface="Cambria Math" panose="02040503050406030204" pitchFamily="18" charset="0"/>
                            <a:cs typeface="Aharoni" pitchFamily="2" charset="-79"/>
                          </a:rPr>
                        </m:ctrlPr>
                      </m:fPr>
                      <m:num>
                        <m:r>
                          <a:rPr lang="es-ES" sz="6000" b="0" i="1" smtClean="0">
                            <a:latin typeface="Cambria Math"/>
                            <a:cs typeface="Aharoni" pitchFamily="2" charset="-79"/>
                          </a:rPr>
                          <m:t>1</m:t>
                        </m:r>
                        <m:r>
                          <a:rPr lang="es-ES" sz="6000" i="1">
                            <a:latin typeface="Cambria Math"/>
                            <a:cs typeface="Aharoni" pitchFamily="2" charset="-79"/>
                          </a:rPr>
                          <m:t>2</m:t>
                        </m:r>
                      </m:num>
                      <m:den>
                        <m:r>
                          <a:rPr lang="es-ES" sz="6000" b="0" i="1" smtClean="0">
                            <a:latin typeface="Cambria Math"/>
                            <a:cs typeface="Aharoni" pitchFamily="2" charset="-79"/>
                          </a:rPr>
                          <m:t>9</m:t>
                        </m:r>
                      </m:den>
                    </m:f>
                    <m:r>
                      <a:rPr lang="es-ES" sz="6000" i="1">
                        <a:latin typeface="Cambria Math"/>
                        <a:cs typeface="Aharoni" pitchFamily="2" charset="-79"/>
                      </a:rPr>
                      <m:t>)</m:t>
                    </m:r>
                  </m:oMath>
                </a14:m>
                <a:r>
                  <a:rPr lang="es-ES" sz="6000" dirty="0" smtClean="0">
                    <a:latin typeface="Aharoni" pitchFamily="2" charset="-79"/>
                    <a:cs typeface="Aharoni" pitchFamily="2" charset="-79"/>
                  </a:rPr>
                  <a:t> </a:t>
                </a:r>
              </a:p>
              <a:p>
                <a:pPr algn="ctr"/>
                <a:r>
                  <a:rPr lang="es-ES" sz="6000" dirty="0" smtClean="0">
                    <a:latin typeface="Aharoni" pitchFamily="2" charset="-79"/>
                    <a:cs typeface="Aharoni" pitchFamily="2" charset="-79"/>
                  </a:rPr>
                  <a:t>¿Cuál es el valor de x? </a:t>
                </a:r>
                <a:endParaRPr lang="es-MX" sz="6000" dirty="0">
                  <a:latin typeface="Aharoni" pitchFamily="2" charset="-79"/>
                  <a:cs typeface="Aharoni" pitchFamily="2" charset="-79"/>
                </a:endParaRPr>
              </a:p>
            </p:txBody>
          </p:sp>
        </mc:Choice>
        <mc:Fallback xmlns="">
          <p:sp>
            <p:nvSpPr>
              <p:cNvPr id="2" name="1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548680"/>
                <a:ext cx="7560839" cy="3250442"/>
              </a:xfrm>
              <a:prstGeom prst="rect">
                <a:avLst/>
              </a:prstGeom>
              <a:blipFill rotWithShape="1">
                <a:blip r:embed="rId2"/>
                <a:stretch>
                  <a:fillRect l="-1613" r="-4355" b="-12008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4 CuadroTexto"/>
          <p:cNvSpPr txBox="1"/>
          <p:nvPr/>
        </p:nvSpPr>
        <p:spPr>
          <a:xfrm>
            <a:off x="683568" y="4084544"/>
            <a:ext cx="40324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 smtClean="0">
                <a:latin typeface="Aharoni" pitchFamily="2" charset="-79"/>
                <a:cs typeface="Aharoni" pitchFamily="2" charset="-79"/>
                <a:hlinkClick r:id="rId3" action="ppaction://hlinksldjump"/>
              </a:rPr>
              <a:t>A. </a:t>
            </a:r>
            <a:r>
              <a:rPr lang="es-ES" sz="6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s-ES" sz="6000" dirty="0" smtClean="0">
                <a:latin typeface="Aharoni" pitchFamily="2" charset="-79"/>
                <a:cs typeface="Aharoni" pitchFamily="2" charset="-79"/>
              </a:rPr>
              <a:t> x=10/3</a:t>
            </a:r>
            <a:endParaRPr lang="es-MX" sz="6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5038448" y="4081887"/>
            <a:ext cx="41360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latin typeface="Aharoni" pitchFamily="2" charset="-79"/>
                <a:cs typeface="Aharoni" pitchFamily="2" charset="-79"/>
                <a:hlinkClick r:id="rId4" action="ppaction://hlinksldjump"/>
              </a:rPr>
              <a:t>B</a:t>
            </a:r>
            <a:r>
              <a:rPr lang="es-ES" sz="6000" dirty="0" smtClean="0">
                <a:latin typeface="Aharoni" pitchFamily="2" charset="-79"/>
                <a:cs typeface="Aharoni" pitchFamily="2" charset="-79"/>
              </a:rPr>
              <a:t>.   </a:t>
            </a:r>
            <a:r>
              <a:rPr lang="es-ES" sz="6000" dirty="0">
                <a:latin typeface="Aharoni" pitchFamily="2" charset="-79"/>
                <a:cs typeface="Aharoni" pitchFamily="2" charset="-79"/>
              </a:rPr>
              <a:t>x</a:t>
            </a:r>
            <a:r>
              <a:rPr lang="es-ES" sz="6000" dirty="0" smtClean="0">
                <a:latin typeface="Aharoni" pitchFamily="2" charset="-79"/>
                <a:cs typeface="Aharoni" pitchFamily="2" charset="-79"/>
              </a:rPr>
              <a:t>=3/10 </a:t>
            </a:r>
            <a:endParaRPr lang="es-MX" sz="6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83568" y="5472979"/>
            <a:ext cx="45365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latin typeface="Aharoni" pitchFamily="2" charset="-79"/>
                <a:cs typeface="Aharoni" pitchFamily="2" charset="-79"/>
                <a:hlinkClick r:id="rId4" action="ppaction://hlinksldjump"/>
              </a:rPr>
              <a:t>C</a:t>
            </a:r>
            <a:r>
              <a:rPr lang="es-ES" sz="6000" dirty="0" smtClean="0">
                <a:latin typeface="Aharoni" pitchFamily="2" charset="-79"/>
                <a:cs typeface="Aharoni" pitchFamily="2" charset="-79"/>
                <a:hlinkClick r:id="rId4" action="ppaction://hlinksldjump"/>
              </a:rPr>
              <a:t>.  </a:t>
            </a:r>
            <a:r>
              <a:rPr lang="es-ES" sz="6000" dirty="0" smtClean="0">
                <a:latin typeface="Aharoni" pitchFamily="2" charset="-79"/>
                <a:cs typeface="Aharoni" pitchFamily="2" charset="-79"/>
              </a:rPr>
              <a:t> x=90/54 </a:t>
            </a:r>
            <a:endParaRPr lang="es-MX" sz="6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5613935" y="5477238"/>
            <a:ext cx="32447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latin typeface="Aharoni" pitchFamily="2" charset="-79"/>
                <a:cs typeface="Aharoni" pitchFamily="2" charset="-79"/>
                <a:hlinkClick r:id="rId4" action="ppaction://hlinksldjump"/>
              </a:rPr>
              <a:t>D</a:t>
            </a:r>
            <a:r>
              <a:rPr lang="es-ES" sz="6000" dirty="0" smtClean="0">
                <a:latin typeface="Aharoni" pitchFamily="2" charset="-79"/>
                <a:cs typeface="Aharoni" pitchFamily="2" charset="-79"/>
              </a:rPr>
              <a:t>.  </a:t>
            </a:r>
            <a:r>
              <a:rPr lang="es-ES" sz="6000" dirty="0">
                <a:latin typeface="Aharoni" pitchFamily="2" charset="-79"/>
                <a:cs typeface="Aharoni" pitchFamily="2" charset="-79"/>
              </a:rPr>
              <a:t>x</a:t>
            </a:r>
            <a:r>
              <a:rPr lang="es-ES" sz="6000" dirty="0" smtClean="0">
                <a:latin typeface="Aharoni" pitchFamily="2" charset="-79"/>
                <a:cs typeface="Aharoni" pitchFamily="2" charset="-79"/>
              </a:rPr>
              <a:t>=2</a:t>
            </a:r>
            <a:endParaRPr lang="es-MX" sz="4000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17462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83568" y="548680"/>
            <a:ext cx="75608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000" dirty="0" smtClean="0">
                <a:latin typeface="Aharoni" pitchFamily="2" charset="-79"/>
                <a:cs typeface="Aharoni" pitchFamily="2" charset="-79"/>
              </a:rPr>
              <a:t>6x+3=2x+15 </a:t>
            </a:r>
            <a:endParaRPr lang="es-MX" sz="6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683568" y="2602166"/>
            <a:ext cx="65527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 smtClean="0">
                <a:latin typeface="Aharoni" pitchFamily="2" charset="-79"/>
                <a:cs typeface="Aharoni" pitchFamily="2" charset="-79"/>
                <a:hlinkClick r:id="rId2" action="ppaction://hlinksldjump"/>
              </a:rPr>
              <a:t>A. </a:t>
            </a:r>
            <a:r>
              <a:rPr lang="es-ES" sz="6000" dirty="0">
                <a:latin typeface="Aharoni" pitchFamily="2" charset="-79"/>
                <a:cs typeface="Aharoni" pitchFamily="2" charset="-79"/>
                <a:hlinkClick r:id="rId2" action="ppaction://hlinksldjump"/>
              </a:rPr>
              <a:t> </a:t>
            </a:r>
            <a:r>
              <a:rPr lang="es-ES" sz="6000" dirty="0" smtClean="0">
                <a:latin typeface="Aharoni" pitchFamily="2" charset="-79"/>
                <a:cs typeface="Aharoni" pitchFamily="2" charset="-79"/>
                <a:hlinkClick r:id="rId2" action="ppaction://hlinksldjump"/>
              </a:rPr>
              <a:t> </a:t>
            </a:r>
            <a:r>
              <a:rPr lang="es-ES" sz="6000" dirty="0" smtClean="0">
                <a:latin typeface="Aharoni" pitchFamily="2" charset="-79"/>
                <a:cs typeface="Aharoni" pitchFamily="2" charset="-79"/>
              </a:rPr>
              <a:t>x=10</a:t>
            </a:r>
            <a:endParaRPr lang="es-MX" sz="6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51925" y="3574056"/>
            <a:ext cx="65527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latin typeface="Aharoni" pitchFamily="2" charset="-79"/>
                <a:cs typeface="Aharoni" pitchFamily="2" charset="-79"/>
                <a:hlinkClick r:id="rId3" action="ppaction://hlinksldjump"/>
              </a:rPr>
              <a:t>B</a:t>
            </a:r>
            <a:r>
              <a:rPr lang="es-ES" sz="6000" dirty="0" smtClean="0">
                <a:latin typeface="Aharoni" pitchFamily="2" charset="-79"/>
                <a:cs typeface="Aharoni" pitchFamily="2" charset="-79"/>
                <a:hlinkClick r:id="rId3" action="ppaction://hlinksldjump"/>
              </a:rPr>
              <a:t>.   </a:t>
            </a:r>
            <a:r>
              <a:rPr lang="es-ES" sz="6000" dirty="0" smtClean="0">
                <a:latin typeface="Aharoni" pitchFamily="2" charset="-79"/>
                <a:cs typeface="Aharoni" pitchFamily="2" charset="-79"/>
              </a:rPr>
              <a:t>x=3 </a:t>
            </a:r>
            <a:endParaRPr lang="es-MX" sz="6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83568" y="4437112"/>
            <a:ext cx="65527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latin typeface="Aharoni" pitchFamily="2" charset="-79"/>
                <a:cs typeface="Aharoni" pitchFamily="2" charset="-79"/>
                <a:hlinkClick r:id="rId2" action="ppaction://hlinksldjump"/>
              </a:rPr>
              <a:t>C</a:t>
            </a:r>
            <a:r>
              <a:rPr lang="es-ES" sz="6000" dirty="0" smtClean="0">
                <a:latin typeface="Aharoni" pitchFamily="2" charset="-79"/>
                <a:cs typeface="Aharoni" pitchFamily="2" charset="-79"/>
                <a:hlinkClick r:id="rId2" action="ppaction://hlinksldjump"/>
              </a:rPr>
              <a:t>.  </a:t>
            </a:r>
            <a:r>
              <a:rPr lang="es-ES" sz="6000" dirty="0" smtClean="0">
                <a:latin typeface="Aharoni" pitchFamily="2" charset="-79"/>
                <a:cs typeface="Aharoni" pitchFamily="2" charset="-79"/>
              </a:rPr>
              <a:t> x=9/5 </a:t>
            </a:r>
            <a:endParaRPr lang="es-MX" sz="6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683568" y="5589240"/>
            <a:ext cx="65527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latin typeface="Aharoni" pitchFamily="2" charset="-79"/>
                <a:cs typeface="Aharoni" pitchFamily="2" charset="-79"/>
                <a:hlinkClick r:id="rId2" action="ppaction://hlinksldjump"/>
              </a:rPr>
              <a:t>D</a:t>
            </a:r>
            <a:r>
              <a:rPr lang="es-ES" sz="6000" dirty="0" smtClean="0">
                <a:latin typeface="Aharoni" pitchFamily="2" charset="-79"/>
                <a:cs typeface="Aharoni" pitchFamily="2" charset="-79"/>
              </a:rPr>
              <a:t>.  </a:t>
            </a:r>
            <a:r>
              <a:rPr lang="es-ES" sz="6000" dirty="0">
                <a:latin typeface="Aharoni" pitchFamily="2" charset="-79"/>
                <a:cs typeface="Aharoni" pitchFamily="2" charset="-79"/>
              </a:rPr>
              <a:t>x</a:t>
            </a:r>
            <a:r>
              <a:rPr lang="es-ES" sz="6000" dirty="0" smtClean="0">
                <a:latin typeface="Aharoni" pitchFamily="2" charset="-79"/>
                <a:cs typeface="Aharoni" pitchFamily="2" charset="-79"/>
              </a:rPr>
              <a:t>=2</a:t>
            </a:r>
            <a:endParaRPr lang="es-MX" sz="4000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77376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1 CuadroTexto"/>
              <p:cNvSpPr txBox="1"/>
              <p:nvPr/>
            </p:nvSpPr>
            <p:spPr>
              <a:xfrm>
                <a:off x="683568" y="548680"/>
                <a:ext cx="75608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s-ES" sz="6000" b="0" i="1" smtClean="0">
                        <a:latin typeface="Cambria Math"/>
                        <a:cs typeface="Aharoni" pitchFamily="2" charset="-79"/>
                      </a:rPr>
                      <m:t>4</m:t>
                    </m:r>
                    <m:r>
                      <a:rPr lang="es-ES" sz="6000" i="1">
                        <a:latin typeface="Cambria Math"/>
                        <a:cs typeface="Aharoni" pitchFamily="2" charset="-79"/>
                      </a:rPr>
                      <m:t>𝑥</m:t>
                    </m:r>
                    <m:r>
                      <a:rPr lang="es-ES" sz="6000" b="0" i="1" smtClean="0">
                        <a:latin typeface="Cambria Math"/>
                        <a:cs typeface="Aharoni" pitchFamily="2" charset="-79"/>
                      </a:rPr>
                      <m:t>+75</m:t>
                    </m:r>
                  </m:oMath>
                </a14:m>
                <a:r>
                  <a:rPr lang="es-ES" sz="6000" dirty="0" smtClean="0">
                    <a:latin typeface="Aharoni" pitchFamily="2" charset="-79"/>
                    <a:cs typeface="Aharoni" pitchFamily="2" charset="-79"/>
                  </a:rPr>
                  <a:t>=13x+ 3 </a:t>
                </a:r>
                <a:endParaRPr lang="es-MX" sz="6000" dirty="0">
                  <a:latin typeface="Aharoni" pitchFamily="2" charset="-79"/>
                  <a:cs typeface="Aharoni" pitchFamily="2" charset="-79"/>
                </a:endParaRPr>
              </a:p>
            </p:txBody>
          </p:sp>
        </mc:Choice>
        <mc:Fallback xmlns="">
          <p:sp>
            <p:nvSpPr>
              <p:cNvPr id="2" name="1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548680"/>
                <a:ext cx="7560839" cy="1015663"/>
              </a:xfrm>
              <a:prstGeom prst="rect">
                <a:avLst/>
              </a:prstGeom>
              <a:blipFill rotWithShape="1">
                <a:blip r:embed="rId2"/>
                <a:stretch>
                  <a:fillRect t="-16766" b="-40719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4 CuadroTexto"/>
          <p:cNvSpPr txBox="1"/>
          <p:nvPr/>
        </p:nvSpPr>
        <p:spPr>
          <a:xfrm>
            <a:off x="683568" y="2602166"/>
            <a:ext cx="65527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 smtClean="0">
                <a:latin typeface="Aharoni" pitchFamily="2" charset="-79"/>
                <a:cs typeface="Aharoni" pitchFamily="2" charset="-79"/>
                <a:hlinkClick r:id="rId3" action="ppaction://hlinksldjump"/>
              </a:rPr>
              <a:t>A. </a:t>
            </a:r>
            <a:r>
              <a:rPr lang="es-ES" sz="6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s-ES" sz="6000" dirty="0" smtClean="0">
                <a:latin typeface="Aharoni" pitchFamily="2" charset="-79"/>
                <a:cs typeface="Aharoni" pitchFamily="2" charset="-79"/>
              </a:rPr>
              <a:t> x=72/9</a:t>
            </a:r>
            <a:endParaRPr lang="es-MX" sz="6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51925" y="3574056"/>
            <a:ext cx="65527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latin typeface="Aharoni" pitchFamily="2" charset="-79"/>
                <a:cs typeface="Aharoni" pitchFamily="2" charset="-79"/>
                <a:hlinkClick r:id="rId4" action="ppaction://hlinksldjump"/>
              </a:rPr>
              <a:t>B</a:t>
            </a:r>
            <a:r>
              <a:rPr lang="es-ES" sz="6000" dirty="0" smtClean="0">
                <a:latin typeface="Aharoni" pitchFamily="2" charset="-79"/>
                <a:cs typeface="Aharoni" pitchFamily="2" charset="-79"/>
              </a:rPr>
              <a:t>.   </a:t>
            </a:r>
            <a:r>
              <a:rPr lang="es-ES" sz="6000" dirty="0">
                <a:latin typeface="Aharoni" pitchFamily="2" charset="-79"/>
                <a:cs typeface="Aharoni" pitchFamily="2" charset="-79"/>
              </a:rPr>
              <a:t>x</a:t>
            </a:r>
            <a:r>
              <a:rPr lang="es-ES" sz="6000" dirty="0" smtClean="0">
                <a:latin typeface="Aharoni" pitchFamily="2" charset="-79"/>
                <a:cs typeface="Aharoni" pitchFamily="2" charset="-79"/>
              </a:rPr>
              <a:t>=3/10 </a:t>
            </a:r>
            <a:endParaRPr lang="es-MX" sz="6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83568" y="4437112"/>
            <a:ext cx="65527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latin typeface="Aharoni" pitchFamily="2" charset="-79"/>
                <a:cs typeface="Aharoni" pitchFamily="2" charset="-79"/>
                <a:hlinkClick r:id="rId4" action="ppaction://hlinksldjump"/>
              </a:rPr>
              <a:t>C</a:t>
            </a:r>
            <a:r>
              <a:rPr lang="es-ES" sz="6000" dirty="0" smtClean="0">
                <a:latin typeface="Aharoni" pitchFamily="2" charset="-79"/>
                <a:cs typeface="Aharoni" pitchFamily="2" charset="-79"/>
                <a:hlinkClick r:id="rId4" action="ppaction://hlinksldjump"/>
              </a:rPr>
              <a:t>.  </a:t>
            </a:r>
            <a:r>
              <a:rPr lang="es-ES" sz="6000" dirty="0" smtClean="0">
                <a:latin typeface="Aharoni" pitchFamily="2" charset="-79"/>
                <a:cs typeface="Aharoni" pitchFamily="2" charset="-79"/>
              </a:rPr>
              <a:t> x=9 </a:t>
            </a:r>
            <a:endParaRPr lang="es-MX" sz="6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683568" y="5589240"/>
            <a:ext cx="65527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latin typeface="Aharoni" pitchFamily="2" charset="-79"/>
                <a:cs typeface="Aharoni" pitchFamily="2" charset="-79"/>
                <a:hlinkClick r:id="rId4" action="ppaction://hlinksldjump"/>
              </a:rPr>
              <a:t>D</a:t>
            </a:r>
            <a:r>
              <a:rPr lang="es-ES" sz="6000" dirty="0" smtClean="0">
                <a:latin typeface="Aharoni" pitchFamily="2" charset="-79"/>
                <a:cs typeface="Aharoni" pitchFamily="2" charset="-79"/>
              </a:rPr>
              <a:t>.  </a:t>
            </a:r>
            <a:r>
              <a:rPr lang="es-ES" sz="6000" dirty="0">
                <a:latin typeface="Aharoni" pitchFamily="2" charset="-79"/>
                <a:cs typeface="Aharoni" pitchFamily="2" charset="-79"/>
              </a:rPr>
              <a:t>x</a:t>
            </a:r>
            <a:r>
              <a:rPr lang="es-ES" sz="6000" dirty="0" smtClean="0">
                <a:latin typeface="Aharoni" pitchFamily="2" charset="-79"/>
                <a:cs typeface="Aharoni" pitchFamily="2" charset="-79"/>
              </a:rPr>
              <a:t>=2</a:t>
            </a:r>
            <a:endParaRPr lang="es-MX" sz="4000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77376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115616" y="2852936"/>
            <a:ext cx="73448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0" dirty="0" smtClean="0">
                <a:latin typeface="Aharoni" pitchFamily="2" charset="-79"/>
                <a:cs typeface="Aharoni" pitchFamily="2" charset="-79"/>
              </a:rPr>
              <a:t>INCORRECTO</a:t>
            </a:r>
            <a:endParaRPr lang="es-MX" sz="8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2 Flecha izquierda">
            <a:hlinkClick r:id="rId3" action="ppaction://hlinksldjump"/>
          </p:cNvPr>
          <p:cNvSpPr/>
          <p:nvPr/>
        </p:nvSpPr>
        <p:spPr>
          <a:xfrm>
            <a:off x="1403648" y="4437112"/>
            <a:ext cx="936104" cy="7200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0359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explode.wav"/>
          </p:stSnd>
        </p:sndAc>
      </p:transition>
    </mc:Choice>
    <mc:Fallback xmlns="">
      <p:transition spd="slow">
        <p:sndAc>
          <p:stSnd>
            <p:snd r:embed="rId4" name="explod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83568" y="548680"/>
            <a:ext cx="75608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000" dirty="0" smtClean="0">
                <a:latin typeface="Aharoni" pitchFamily="2" charset="-79"/>
                <a:cs typeface="Aharoni" pitchFamily="2" charset="-79"/>
              </a:rPr>
              <a:t>3.2x+9=5.7x+1.5 </a:t>
            </a:r>
            <a:endParaRPr lang="es-MX" sz="6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683568" y="2602166"/>
            <a:ext cx="65527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 smtClean="0">
                <a:latin typeface="Aharoni" pitchFamily="2" charset="-79"/>
                <a:cs typeface="Aharoni" pitchFamily="2" charset="-79"/>
                <a:hlinkClick r:id="rId2" action="ppaction://hlinksldjump"/>
              </a:rPr>
              <a:t>A. </a:t>
            </a:r>
            <a:r>
              <a:rPr lang="es-ES" sz="6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s-ES" sz="6000" dirty="0" smtClean="0">
                <a:latin typeface="Aharoni" pitchFamily="2" charset="-79"/>
                <a:cs typeface="Aharoni" pitchFamily="2" charset="-79"/>
              </a:rPr>
              <a:t> x=9/3</a:t>
            </a:r>
            <a:endParaRPr lang="es-MX" sz="6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51925" y="3574056"/>
            <a:ext cx="65527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latin typeface="Aharoni" pitchFamily="2" charset="-79"/>
                <a:cs typeface="Aharoni" pitchFamily="2" charset="-79"/>
                <a:hlinkClick r:id="rId3" action="ppaction://hlinksldjump"/>
              </a:rPr>
              <a:t>B</a:t>
            </a:r>
            <a:r>
              <a:rPr lang="es-ES" sz="6000" dirty="0" smtClean="0">
                <a:latin typeface="Aharoni" pitchFamily="2" charset="-79"/>
                <a:cs typeface="Aharoni" pitchFamily="2" charset="-79"/>
              </a:rPr>
              <a:t>.   </a:t>
            </a:r>
            <a:r>
              <a:rPr lang="es-ES" sz="6000" dirty="0">
                <a:latin typeface="Aharoni" pitchFamily="2" charset="-79"/>
                <a:cs typeface="Aharoni" pitchFamily="2" charset="-79"/>
              </a:rPr>
              <a:t>x</a:t>
            </a:r>
            <a:r>
              <a:rPr lang="es-ES" sz="6000" dirty="0" smtClean="0">
                <a:latin typeface="Aharoni" pitchFamily="2" charset="-79"/>
                <a:cs typeface="Aharoni" pitchFamily="2" charset="-79"/>
              </a:rPr>
              <a:t>=3/10 </a:t>
            </a:r>
            <a:endParaRPr lang="es-MX" sz="6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83568" y="4437112"/>
            <a:ext cx="65527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latin typeface="Aharoni" pitchFamily="2" charset="-79"/>
                <a:cs typeface="Aharoni" pitchFamily="2" charset="-79"/>
                <a:hlinkClick r:id="rId3" action="ppaction://hlinksldjump"/>
              </a:rPr>
              <a:t>C</a:t>
            </a:r>
            <a:r>
              <a:rPr lang="es-ES" sz="6000" dirty="0" smtClean="0">
                <a:latin typeface="Aharoni" pitchFamily="2" charset="-79"/>
                <a:cs typeface="Aharoni" pitchFamily="2" charset="-79"/>
                <a:hlinkClick r:id="rId3" action="ppaction://hlinksldjump"/>
              </a:rPr>
              <a:t>.  </a:t>
            </a:r>
            <a:r>
              <a:rPr lang="es-ES" sz="6000" dirty="0" smtClean="0">
                <a:latin typeface="Aharoni" pitchFamily="2" charset="-79"/>
                <a:cs typeface="Aharoni" pitchFamily="2" charset="-79"/>
              </a:rPr>
              <a:t> x=4/1 </a:t>
            </a:r>
            <a:endParaRPr lang="es-MX" sz="6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683568" y="5589240"/>
            <a:ext cx="65527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latin typeface="Aharoni" pitchFamily="2" charset="-79"/>
                <a:cs typeface="Aharoni" pitchFamily="2" charset="-79"/>
                <a:hlinkClick r:id="rId3" action="ppaction://hlinksldjump"/>
              </a:rPr>
              <a:t>D</a:t>
            </a:r>
            <a:r>
              <a:rPr lang="es-ES" sz="6000" dirty="0" smtClean="0">
                <a:latin typeface="Aharoni" pitchFamily="2" charset="-79"/>
                <a:cs typeface="Aharoni" pitchFamily="2" charset="-79"/>
              </a:rPr>
              <a:t>.  x=1</a:t>
            </a:r>
            <a:endParaRPr lang="es-MX" sz="4000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77376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1 CuadroTexto"/>
              <p:cNvSpPr txBox="1"/>
              <p:nvPr/>
            </p:nvSpPr>
            <p:spPr>
              <a:xfrm>
                <a:off x="683568" y="548680"/>
                <a:ext cx="75608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s-MX" sz="6000" b="0" i="0" smtClean="0">
                        <a:latin typeface="Cambria Math" panose="02040503050406030204" pitchFamily="18" charset="0"/>
                        <a:cs typeface="Aharoni" pitchFamily="2" charset="-79"/>
                      </a:rPr>
                      <m:t>−</m:t>
                    </m:r>
                    <m:r>
                      <a:rPr lang="es-ES" sz="6000" b="0" i="0" smtClean="0">
                        <a:latin typeface="Cambria Math"/>
                        <a:cs typeface="Aharoni" pitchFamily="2" charset="-79"/>
                      </a:rPr>
                      <m:t>3</m:t>
                    </m:r>
                    <m:d>
                      <m:dPr>
                        <m:ctrlPr>
                          <a:rPr lang="es-ES" sz="6000" b="0" i="1" smtClean="0">
                            <a:latin typeface="Cambria Math" panose="02040503050406030204" pitchFamily="18" charset="0"/>
                            <a:cs typeface="Aharoni" pitchFamily="2" charset="-79"/>
                          </a:rPr>
                        </m:ctrlPr>
                      </m:dPr>
                      <m:e>
                        <m:r>
                          <a:rPr lang="es-MX" sz="6000" b="0" i="1" smtClean="0">
                            <a:latin typeface="Cambria Math" panose="02040503050406030204" pitchFamily="18" charset="0"/>
                            <a:cs typeface="Aharoni" pitchFamily="2" charset="-79"/>
                          </a:rPr>
                          <m:t>−</m:t>
                        </m:r>
                        <m:r>
                          <a:rPr lang="es-ES" sz="6000" i="1">
                            <a:latin typeface="Cambria Math"/>
                            <a:cs typeface="Aharoni" pitchFamily="2" charset="-79"/>
                          </a:rPr>
                          <m:t>𝑥</m:t>
                        </m:r>
                        <m:r>
                          <a:rPr lang="es-MX" sz="6000" b="0" i="1" smtClean="0">
                            <a:latin typeface="Cambria Math" panose="02040503050406030204" pitchFamily="18" charset="0"/>
                            <a:cs typeface="Aharoni" pitchFamily="2" charset="-79"/>
                          </a:rPr>
                          <m:t>−</m:t>
                        </m:r>
                        <m:r>
                          <a:rPr lang="es-ES" sz="6000" b="0" i="1" smtClean="0">
                            <a:latin typeface="Cambria Math"/>
                            <a:cs typeface="Aharoni" pitchFamily="2" charset="-79"/>
                          </a:rPr>
                          <m:t>4</m:t>
                        </m:r>
                      </m:e>
                    </m:d>
                    <m:r>
                      <a:rPr lang="es-ES" sz="6000" b="0" i="1" smtClean="0">
                        <a:latin typeface="Cambria Math"/>
                        <a:cs typeface="Aharoni" pitchFamily="2" charset="-79"/>
                      </a:rPr>
                      <m:t>=</m:t>
                    </m:r>
                  </m:oMath>
                </a14:m>
                <a:r>
                  <a:rPr lang="es-ES" sz="6000" dirty="0" smtClean="0">
                    <a:latin typeface="Aharoni" pitchFamily="2" charset="-79"/>
                    <a:cs typeface="Aharoni" pitchFamily="2" charset="-79"/>
                  </a:rPr>
                  <a:t> </a:t>
                </a:r>
                <a:endParaRPr lang="es-MX" sz="6000" dirty="0">
                  <a:latin typeface="Aharoni" pitchFamily="2" charset="-79"/>
                  <a:cs typeface="Aharoni" pitchFamily="2" charset="-79"/>
                </a:endParaRPr>
              </a:p>
            </p:txBody>
          </p:sp>
        </mc:Choice>
        <mc:Fallback xmlns="">
          <p:sp>
            <p:nvSpPr>
              <p:cNvPr id="2" name="1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548680"/>
                <a:ext cx="7560839" cy="101566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4 CuadroTexto"/>
          <p:cNvSpPr txBox="1"/>
          <p:nvPr/>
        </p:nvSpPr>
        <p:spPr>
          <a:xfrm>
            <a:off x="683568" y="2602166"/>
            <a:ext cx="65527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 smtClean="0">
                <a:latin typeface="Aharoni" pitchFamily="2" charset="-79"/>
                <a:cs typeface="Aharoni" pitchFamily="2" charset="-79"/>
                <a:hlinkClick r:id="rId3" action="ppaction://hlinksldjump"/>
              </a:rPr>
              <a:t>A. </a:t>
            </a:r>
            <a:r>
              <a:rPr lang="es-ES" sz="6000" dirty="0">
                <a:latin typeface="Aharoni" pitchFamily="2" charset="-79"/>
                <a:cs typeface="Aharoni" pitchFamily="2" charset="-79"/>
                <a:hlinkClick r:id="rId3" action="ppaction://hlinksldjump"/>
              </a:rPr>
              <a:t> </a:t>
            </a:r>
            <a:r>
              <a:rPr lang="es-ES" sz="6000" dirty="0" smtClean="0">
                <a:latin typeface="Aharoni" pitchFamily="2" charset="-79"/>
                <a:cs typeface="Aharoni" pitchFamily="2" charset="-79"/>
                <a:hlinkClick r:id="rId3" action="ppaction://hlinksldjump"/>
              </a:rPr>
              <a:t> </a:t>
            </a:r>
            <a:r>
              <a:rPr lang="es-ES" sz="6000" dirty="0" smtClean="0">
                <a:latin typeface="Aharoni" pitchFamily="2" charset="-79"/>
                <a:cs typeface="Aharoni" pitchFamily="2" charset="-79"/>
              </a:rPr>
              <a:t>x=-3x + 12</a:t>
            </a:r>
            <a:endParaRPr lang="es-MX" sz="6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51925" y="3574056"/>
            <a:ext cx="65527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latin typeface="Aharoni" pitchFamily="2" charset="-79"/>
                <a:cs typeface="Aharoni" pitchFamily="2" charset="-79"/>
                <a:hlinkClick r:id="rId3" action="ppaction://hlinksldjump"/>
              </a:rPr>
              <a:t>B</a:t>
            </a:r>
            <a:r>
              <a:rPr lang="es-ES" sz="6000" dirty="0" smtClean="0">
                <a:latin typeface="Aharoni" pitchFamily="2" charset="-79"/>
                <a:cs typeface="Aharoni" pitchFamily="2" charset="-79"/>
              </a:rPr>
              <a:t>.   x=3x </a:t>
            </a:r>
            <a:endParaRPr lang="es-MX" sz="6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83568" y="4437112"/>
            <a:ext cx="65527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latin typeface="Aharoni" pitchFamily="2" charset="-79"/>
                <a:cs typeface="Aharoni" pitchFamily="2" charset="-79"/>
                <a:hlinkClick r:id="rId4" action="ppaction://hlinksldjump"/>
              </a:rPr>
              <a:t>C</a:t>
            </a:r>
            <a:r>
              <a:rPr lang="es-ES" sz="6000" dirty="0" smtClean="0">
                <a:latin typeface="Aharoni" pitchFamily="2" charset="-79"/>
                <a:cs typeface="Aharoni" pitchFamily="2" charset="-79"/>
                <a:hlinkClick r:id="rId4" action="ppaction://hlinksldjump"/>
              </a:rPr>
              <a:t>.</a:t>
            </a:r>
            <a:r>
              <a:rPr lang="es-ES" sz="6000" dirty="0" smtClean="0">
                <a:latin typeface="Aharoni" pitchFamily="2" charset="-79"/>
                <a:cs typeface="Aharoni" pitchFamily="2" charset="-79"/>
                <a:hlinkClick r:id="rId3" action="ppaction://hlinksldjump"/>
              </a:rPr>
              <a:t>  </a:t>
            </a:r>
            <a:r>
              <a:rPr lang="es-ES" sz="6000" dirty="0" smtClean="0">
                <a:latin typeface="Aharoni" pitchFamily="2" charset="-79"/>
                <a:cs typeface="Aharoni" pitchFamily="2" charset="-79"/>
              </a:rPr>
              <a:t> x=3x + 12 </a:t>
            </a:r>
            <a:endParaRPr lang="es-MX" sz="6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683568" y="5589240"/>
            <a:ext cx="65527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latin typeface="Aharoni" pitchFamily="2" charset="-79"/>
                <a:cs typeface="Aharoni" pitchFamily="2" charset="-79"/>
                <a:hlinkClick r:id="rId3" action="ppaction://hlinksldjump"/>
              </a:rPr>
              <a:t>D</a:t>
            </a:r>
            <a:r>
              <a:rPr lang="es-ES" sz="6000" dirty="0" smtClean="0">
                <a:latin typeface="Aharoni" pitchFamily="2" charset="-79"/>
                <a:cs typeface="Aharoni" pitchFamily="2" charset="-79"/>
              </a:rPr>
              <a:t>.  x=6</a:t>
            </a:r>
            <a:endParaRPr lang="es-MX" sz="4000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77376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1 CuadroTexto"/>
              <p:cNvSpPr txBox="1"/>
              <p:nvPr/>
            </p:nvSpPr>
            <p:spPr>
              <a:xfrm>
                <a:off x="683568" y="548680"/>
                <a:ext cx="7560839" cy="14037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s-ES" sz="6000" smtClean="0">
                        <a:latin typeface="Cambria Math"/>
                        <a:cs typeface="Aharoni" pitchFamily="2" charset="-79"/>
                      </a:rPr>
                      <m:t>(</m:t>
                    </m:r>
                    <m:f>
                      <m:fPr>
                        <m:ctrlPr>
                          <a:rPr lang="es-ES" sz="6000" i="1">
                            <a:latin typeface="Cambria Math" panose="02040503050406030204" pitchFamily="18" charset="0"/>
                            <a:cs typeface="Aharoni" pitchFamily="2" charset="-79"/>
                          </a:rPr>
                        </m:ctrlPr>
                      </m:fPr>
                      <m:num>
                        <m:r>
                          <a:rPr lang="es-ES" sz="6000" b="0" i="1" smtClean="0">
                            <a:latin typeface="Cambria Math"/>
                            <a:cs typeface="Aharoni" pitchFamily="2" charset="-79"/>
                          </a:rPr>
                          <m:t>𝑟</m:t>
                        </m:r>
                        <m:r>
                          <a:rPr lang="es-ES" sz="6000" b="0" i="1" smtClean="0">
                            <a:latin typeface="Cambria Math"/>
                            <a:cs typeface="Aharoni" pitchFamily="2" charset="-79"/>
                          </a:rPr>
                          <m:t>+6</m:t>
                        </m:r>
                      </m:num>
                      <m:den>
                        <m:r>
                          <a:rPr lang="es-ES" sz="6000" b="0" i="1" smtClean="0">
                            <a:latin typeface="Cambria Math"/>
                            <a:cs typeface="Aharoni" pitchFamily="2" charset="-79"/>
                          </a:rPr>
                          <m:t>−5</m:t>
                        </m:r>
                      </m:den>
                    </m:f>
                    <m:r>
                      <a:rPr lang="es-ES" sz="6000" i="1">
                        <a:latin typeface="Cambria Math"/>
                        <a:cs typeface="Aharoni" pitchFamily="2" charset="-79"/>
                      </a:rPr>
                      <m:t>)</m:t>
                    </m:r>
                  </m:oMath>
                </a14:m>
                <a:r>
                  <a:rPr lang="es-ES" sz="6000" dirty="0" smtClean="0">
                    <a:latin typeface="Aharoni" pitchFamily="2" charset="-79"/>
                    <a:cs typeface="Aharoni" pitchFamily="2" charset="-79"/>
                  </a:rPr>
                  <a:t>=</a:t>
                </a:r>
                <a14:m>
                  <m:oMath xmlns:m="http://schemas.openxmlformats.org/officeDocument/2006/math">
                    <m:r>
                      <a:rPr lang="es-ES" sz="6000">
                        <a:latin typeface="Cambria Math"/>
                        <a:cs typeface="Aharoni" pitchFamily="2" charset="-79"/>
                      </a:rPr>
                      <m:t>(</m:t>
                    </m:r>
                    <m:f>
                      <m:fPr>
                        <m:ctrlPr>
                          <a:rPr lang="es-ES" sz="6000" i="1">
                            <a:latin typeface="Cambria Math" panose="02040503050406030204" pitchFamily="18" charset="0"/>
                            <a:cs typeface="Aharoni" pitchFamily="2" charset="-79"/>
                          </a:rPr>
                        </m:ctrlPr>
                      </m:fPr>
                      <m:num>
                        <m:r>
                          <a:rPr lang="es-ES" sz="6000" b="0" i="1" smtClean="0">
                            <a:latin typeface="Cambria Math"/>
                            <a:cs typeface="Aharoni" pitchFamily="2" charset="-79"/>
                          </a:rPr>
                          <m:t>𝑟</m:t>
                        </m:r>
                        <m:r>
                          <a:rPr lang="es-ES" sz="6000" b="0" i="1" smtClean="0">
                            <a:latin typeface="Cambria Math"/>
                            <a:cs typeface="Aharoni" pitchFamily="2" charset="-79"/>
                          </a:rPr>
                          <m:t>−4</m:t>
                        </m:r>
                      </m:num>
                      <m:den>
                        <m:r>
                          <a:rPr lang="es-ES" sz="6000" b="0" i="1" smtClean="0">
                            <a:latin typeface="Cambria Math"/>
                            <a:cs typeface="Aharoni" pitchFamily="2" charset="-79"/>
                          </a:rPr>
                          <m:t>5</m:t>
                        </m:r>
                      </m:den>
                    </m:f>
                    <m:r>
                      <a:rPr lang="es-ES" sz="6000" i="1">
                        <a:latin typeface="Cambria Math"/>
                        <a:cs typeface="Aharoni" pitchFamily="2" charset="-79"/>
                      </a:rPr>
                      <m:t>)</m:t>
                    </m:r>
                  </m:oMath>
                </a14:m>
                <a:r>
                  <a:rPr lang="es-ES" sz="6000" dirty="0" smtClean="0">
                    <a:latin typeface="Aharoni" pitchFamily="2" charset="-79"/>
                    <a:cs typeface="Aharoni" pitchFamily="2" charset="-79"/>
                  </a:rPr>
                  <a:t> </a:t>
                </a:r>
                <a:endParaRPr lang="es-MX" sz="6000" dirty="0">
                  <a:latin typeface="Aharoni" pitchFamily="2" charset="-79"/>
                  <a:cs typeface="Aharoni" pitchFamily="2" charset="-79"/>
                </a:endParaRPr>
              </a:p>
            </p:txBody>
          </p:sp>
        </mc:Choice>
        <mc:Fallback xmlns="">
          <p:sp>
            <p:nvSpPr>
              <p:cNvPr id="2" name="1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548680"/>
                <a:ext cx="7560839" cy="1403782"/>
              </a:xfrm>
              <a:prstGeom prst="rect">
                <a:avLst/>
              </a:prstGeom>
              <a:blipFill rotWithShape="1">
                <a:blip r:embed="rId2"/>
                <a:stretch>
                  <a:fillRect b="-17826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4 CuadroTexto"/>
          <p:cNvSpPr txBox="1"/>
          <p:nvPr/>
        </p:nvSpPr>
        <p:spPr>
          <a:xfrm>
            <a:off x="683568" y="2602166"/>
            <a:ext cx="65527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 smtClean="0">
                <a:latin typeface="Aharoni" pitchFamily="2" charset="-79"/>
                <a:cs typeface="Aharoni" pitchFamily="2" charset="-79"/>
                <a:hlinkClick r:id="rId3" action="ppaction://hlinksldjump"/>
              </a:rPr>
              <a:t>A</a:t>
            </a:r>
            <a:r>
              <a:rPr lang="es-ES" sz="6000" dirty="0" smtClean="0">
                <a:latin typeface="Aharoni" pitchFamily="2" charset="-79"/>
                <a:cs typeface="Aharoni" pitchFamily="2" charset="-79"/>
                <a:hlinkClick r:id="rId4" action="ppaction://hlinksldjump"/>
              </a:rPr>
              <a:t>. </a:t>
            </a:r>
            <a:r>
              <a:rPr lang="es-ES" sz="6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s-ES" sz="6000" dirty="0" smtClean="0">
                <a:latin typeface="Aharoni" pitchFamily="2" charset="-79"/>
                <a:cs typeface="Aharoni" pitchFamily="2" charset="-79"/>
              </a:rPr>
              <a:t> r=1/1</a:t>
            </a:r>
            <a:endParaRPr lang="es-MX" sz="6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51925" y="3574056"/>
            <a:ext cx="65527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latin typeface="Aharoni" pitchFamily="2" charset="-79"/>
                <a:cs typeface="Aharoni" pitchFamily="2" charset="-79"/>
                <a:hlinkClick r:id="rId3" action="ppaction://hlinksldjump"/>
              </a:rPr>
              <a:t>B</a:t>
            </a:r>
            <a:r>
              <a:rPr lang="es-ES" sz="6000" dirty="0" smtClean="0">
                <a:latin typeface="Aharoni" pitchFamily="2" charset="-79"/>
                <a:cs typeface="Aharoni" pitchFamily="2" charset="-79"/>
              </a:rPr>
              <a:t>.   x=1 </a:t>
            </a:r>
            <a:endParaRPr lang="es-MX" sz="6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83568" y="4437112"/>
            <a:ext cx="65527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latin typeface="Aharoni" pitchFamily="2" charset="-79"/>
                <a:cs typeface="Aharoni" pitchFamily="2" charset="-79"/>
                <a:hlinkClick r:id="rId4" action="ppaction://hlinksldjump"/>
              </a:rPr>
              <a:t>C</a:t>
            </a:r>
            <a:r>
              <a:rPr lang="es-ES" sz="6000" dirty="0" smtClean="0">
                <a:latin typeface="Aharoni" pitchFamily="2" charset="-79"/>
                <a:cs typeface="Aharoni" pitchFamily="2" charset="-79"/>
                <a:hlinkClick r:id="rId3" action="ppaction://hlinksldjump"/>
              </a:rPr>
              <a:t>.  </a:t>
            </a:r>
            <a:r>
              <a:rPr lang="es-ES" sz="6000" dirty="0" smtClean="0">
                <a:latin typeface="Aharoni" pitchFamily="2" charset="-79"/>
                <a:cs typeface="Aharoni" pitchFamily="2" charset="-79"/>
              </a:rPr>
              <a:t> x=-1 </a:t>
            </a:r>
            <a:endParaRPr lang="es-MX" sz="6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683568" y="5589240"/>
            <a:ext cx="65527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latin typeface="Aharoni" pitchFamily="2" charset="-79"/>
                <a:cs typeface="Aharoni" pitchFamily="2" charset="-79"/>
                <a:hlinkClick r:id="rId3" action="ppaction://hlinksldjump"/>
              </a:rPr>
              <a:t>D</a:t>
            </a:r>
            <a:r>
              <a:rPr lang="es-ES" sz="6000" dirty="0" smtClean="0">
                <a:latin typeface="Aharoni" pitchFamily="2" charset="-79"/>
                <a:cs typeface="Aharoni" pitchFamily="2" charset="-79"/>
              </a:rPr>
              <a:t>.  </a:t>
            </a:r>
            <a:r>
              <a:rPr lang="es-ES" sz="6000" dirty="0">
                <a:latin typeface="Aharoni" pitchFamily="2" charset="-79"/>
                <a:cs typeface="Aharoni" pitchFamily="2" charset="-79"/>
              </a:rPr>
              <a:t>x</a:t>
            </a:r>
            <a:r>
              <a:rPr lang="es-ES" sz="6000" dirty="0" smtClean="0">
                <a:latin typeface="Aharoni" pitchFamily="2" charset="-79"/>
                <a:cs typeface="Aharoni" pitchFamily="2" charset="-79"/>
              </a:rPr>
              <a:t>=-.1</a:t>
            </a:r>
            <a:endParaRPr lang="es-MX" sz="4000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77376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1 CuadroTexto"/>
              <p:cNvSpPr txBox="1"/>
              <p:nvPr/>
            </p:nvSpPr>
            <p:spPr>
              <a:xfrm>
                <a:off x="683568" y="548680"/>
                <a:ext cx="75608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s-ES" sz="6000" b="0" i="1" smtClean="0">
                        <a:latin typeface="Cambria Math"/>
                        <a:cs typeface="Aharoni" pitchFamily="2" charset="-79"/>
                      </a:rPr>
                      <m:t>3</m:t>
                    </m:r>
                    <m:r>
                      <a:rPr lang="es-ES" sz="6000" i="1">
                        <a:latin typeface="Cambria Math"/>
                        <a:cs typeface="Aharoni" pitchFamily="2" charset="-79"/>
                      </a:rPr>
                      <m:t>𝑥</m:t>
                    </m:r>
                    <m:r>
                      <a:rPr lang="es-ES" sz="6000" b="0" i="1" smtClean="0">
                        <a:latin typeface="Cambria Math"/>
                        <a:cs typeface="Aharoni" pitchFamily="2" charset="-79"/>
                      </a:rPr>
                      <m:t>+5</m:t>
                    </m:r>
                  </m:oMath>
                </a14:m>
                <a:r>
                  <a:rPr lang="es-ES" sz="6000" dirty="0">
                    <a:latin typeface="Aharoni" pitchFamily="2" charset="-79"/>
                    <a:cs typeface="Aharoni" pitchFamily="2" charset="-79"/>
                  </a:rPr>
                  <a:t>=</a:t>
                </a:r>
                <a14:m>
                  <m:oMath xmlns:m="http://schemas.openxmlformats.org/officeDocument/2006/math">
                    <m:r>
                      <a:rPr lang="es-ES" sz="6000" b="0" i="0" smtClean="0">
                        <a:latin typeface="Cambria Math"/>
                        <a:cs typeface="Aharoni" pitchFamily="2" charset="-79"/>
                      </a:rPr>
                      <m:t>6+</m:t>
                    </m:r>
                    <m:r>
                      <a:rPr lang="es-ES" sz="6000">
                        <a:latin typeface="Cambria Math"/>
                        <a:cs typeface="Aharoni" pitchFamily="2" charset="-79"/>
                      </a:rPr>
                      <m:t>(</m:t>
                    </m:r>
                    <m:r>
                      <a:rPr lang="es-ES" sz="6000" b="0" i="1" smtClean="0">
                        <a:latin typeface="Cambria Math"/>
                        <a:cs typeface="Aharoni" pitchFamily="2" charset="-79"/>
                      </a:rPr>
                      <m:t>−2</m:t>
                    </m:r>
                    <m:r>
                      <a:rPr lang="es-ES" sz="6000" b="0" i="1" smtClean="0">
                        <a:latin typeface="Cambria Math"/>
                        <a:cs typeface="Aharoni" pitchFamily="2" charset="-79"/>
                      </a:rPr>
                      <m:t>𝑥</m:t>
                    </m:r>
                    <m:r>
                      <a:rPr lang="es-ES" sz="6000" i="1">
                        <a:latin typeface="Cambria Math"/>
                        <a:cs typeface="Aharoni" pitchFamily="2" charset="-79"/>
                      </a:rPr>
                      <m:t>)</m:t>
                    </m:r>
                  </m:oMath>
                </a14:m>
                <a:r>
                  <a:rPr lang="es-ES" sz="6000" dirty="0" smtClean="0">
                    <a:latin typeface="Aharoni" pitchFamily="2" charset="-79"/>
                    <a:cs typeface="Aharoni" pitchFamily="2" charset="-79"/>
                  </a:rPr>
                  <a:t> </a:t>
                </a:r>
                <a:endParaRPr lang="es-MX" sz="6000" dirty="0">
                  <a:latin typeface="Aharoni" pitchFamily="2" charset="-79"/>
                  <a:cs typeface="Aharoni" pitchFamily="2" charset="-79"/>
                </a:endParaRPr>
              </a:p>
            </p:txBody>
          </p:sp>
        </mc:Choice>
        <mc:Fallback xmlns="">
          <p:sp>
            <p:nvSpPr>
              <p:cNvPr id="2" name="1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548680"/>
                <a:ext cx="7560839" cy="1015663"/>
              </a:xfrm>
              <a:prstGeom prst="rect">
                <a:avLst/>
              </a:prstGeom>
              <a:blipFill rotWithShape="1">
                <a:blip r:embed="rId2"/>
                <a:stretch>
                  <a:fillRect t="-16766" b="-40719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4 CuadroTexto"/>
          <p:cNvSpPr txBox="1"/>
          <p:nvPr/>
        </p:nvSpPr>
        <p:spPr>
          <a:xfrm>
            <a:off x="683568" y="2602166"/>
            <a:ext cx="65527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 smtClean="0">
                <a:latin typeface="Aharoni" pitchFamily="2" charset="-79"/>
                <a:cs typeface="Aharoni" pitchFamily="2" charset="-79"/>
                <a:hlinkClick r:id="rId3" action="ppaction://hlinksldjump"/>
              </a:rPr>
              <a:t>A</a:t>
            </a:r>
            <a:r>
              <a:rPr lang="es-ES" sz="6000" dirty="0" smtClean="0">
                <a:latin typeface="Aharoni" pitchFamily="2" charset="-79"/>
                <a:cs typeface="Aharoni" pitchFamily="2" charset="-79"/>
                <a:hlinkClick r:id="rId4" action="ppaction://hlinksldjump"/>
              </a:rPr>
              <a:t>. </a:t>
            </a:r>
            <a:r>
              <a:rPr lang="es-ES" sz="6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s-ES" sz="6000" dirty="0" smtClean="0">
                <a:latin typeface="Aharoni" pitchFamily="2" charset="-79"/>
                <a:cs typeface="Aharoni" pitchFamily="2" charset="-79"/>
              </a:rPr>
              <a:t> x=1/3</a:t>
            </a:r>
            <a:endParaRPr lang="es-MX" sz="6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51925" y="3574056"/>
            <a:ext cx="65527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latin typeface="Aharoni" pitchFamily="2" charset="-79"/>
                <a:cs typeface="Aharoni" pitchFamily="2" charset="-79"/>
                <a:hlinkClick r:id="rId3" action="ppaction://hlinksldjump"/>
              </a:rPr>
              <a:t>B</a:t>
            </a:r>
            <a:r>
              <a:rPr lang="es-ES" sz="6000" dirty="0" smtClean="0">
                <a:latin typeface="Aharoni" pitchFamily="2" charset="-79"/>
                <a:cs typeface="Aharoni" pitchFamily="2" charset="-79"/>
              </a:rPr>
              <a:t>.   x=3/1 </a:t>
            </a:r>
            <a:endParaRPr lang="es-MX" sz="6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83568" y="4437112"/>
            <a:ext cx="65527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latin typeface="Aharoni" pitchFamily="2" charset="-79"/>
                <a:cs typeface="Aharoni" pitchFamily="2" charset="-79"/>
                <a:hlinkClick r:id="rId3" action="ppaction://hlinksldjump"/>
              </a:rPr>
              <a:t>C</a:t>
            </a:r>
            <a:r>
              <a:rPr lang="es-ES" sz="6000" dirty="0" smtClean="0">
                <a:latin typeface="Aharoni" pitchFamily="2" charset="-79"/>
                <a:cs typeface="Aharoni" pitchFamily="2" charset="-79"/>
                <a:hlinkClick r:id="rId3" action="ppaction://hlinksldjump"/>
              </a:rPr>
              <a:t>.  </a:t>
            </a:r>
            <a:r>
              <a:rPr lang="es-ES" sz="6000" dirty="0" smtClean="0">
                <a:latin typeface="Aharoni" pitchFamily="2" charset="-79"/>
                <a:cs typeface="Aharoni" pitchFamily="2" charset="-79"/>
              </a:rPr>
              <a:t> x=5/1 </a:t>
            </a:r>
            <a:endParaRPr lang="es-MX" sz="6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683568" y="5589240"/>
            <a:ext cx="65527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latin typeface="Aharoni" pitchFamily="2" charset="-79"/>
                <a:cs typeface="Aharoni" pitchFamily="2" charset="-79"/>
                <a:hlinkClick r:id="rId4" action="ppaction://hlinksldjump"/>
              </a:rPr>
              <a:t>D</a:t>
            </a:r>
            <a:r>
              <a:rPr lang="es-ES" sz="6000" dirty="0" smtClean="0">
                <a:latin typeface="Aharoni" pitchFamily="2" charset="-79"/>
                <a:cs typeface="Aharoni" pitchFamily="2" charset="-79"/>
              </a:rPr>
              <a:t>.  x=1/5</a:t>
            </a:r>
            <a:endParaRPr lang="es-MX" sz="4000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77376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23528" y="548680"/>
            <a:ext cx="871296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4000" dirty="0"/>
              <a:t>Una sustancia química que está a temperatura de -5ºC se calienta hasta alcanzar una temperatura de 12ºC</a:t>
            </a:r>
            <a:endParaRPr lang="es-MX" sz="4000" dirty="0"/>
          </a:p>
          <a:p>
            <a:pPr algn="just"/>
            <a:r>
              <a:rPr lang="es-ES" sz="4000" dirty="0"/>
              <a:t>¿Cuántos grados subió la temperatura de la sustancia?</a:t>
            </a:r>
            <a:endParaRPr lang="es-MX" sz="4000" dirty="0"/>
          </a:p>
          <a:p>
            <a:pPr algn="ctr"/>
            <a:endParaRPr lang="es-MX" sz="4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634643" y="4077072"/>
            <a:ext cx="35283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 smtClean="0">
                <a:latin typeface="Aharoni" pitchFamily="2" charset="-79"/>
                <a:cs typeface="Aharoni" pitchFamily="2" charset="-79"/>
                <a:hlinkClick r:id="rId2" action="ppaction://hlinksldjump"/>
              </a:rPr>
              <a:t>A.</a:t>
            </a:r>
            <a:r>
              <a:rPr lang="es-ES" sz="6000" dirty="0" smtClean="0">
                <a:latin typeface="Aharoni" pitchFamily="2" charset="-79"/>
                <a:cs typeface="Aharoni" pitchFamily="2" charset="-79"/>
              </a:rPr>
              <a:t> -17 </a:t>
            </a:r>
            <a:endParaRPr lang="es-MX" sz="6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5748671" y="4221088"/>
            <a:ext cx="29119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latin typeface="Aharoni" pitchFamily="2" charset="-79"/>
                <a:cs typeface="Aharoni" pitchFamily="2" charset="-79"/>
                <a:hlinkClick r:id="rId2" action="ppaction://hlinksldjump"/>
              </a:rPr>
              <a:t>B</a:t>
            </a:r>
            <a:r>
              <a:rPr lang="es-ES" sz="6000" dirty="0" smtClean="0">
                <a:latin typeface="Aharoni" pitchFamily="2" charset="-79"/>
                <a:cs typeface="Aharoni" pitchFamily="2" charset="-79"/>
              </a:rPr>
              <a:t>.   9 </a:t>
            </a:r>
            <a:endParaRPr lang="es-MX" sz="6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51925" y="5398861"/>
            <a:ext cx="65527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latin typeface="Aharoni" pitchFamily="2" charset="-79"/>
                <a:cs typeface="Aharoni" pitchFamily="2" charset="-79"/>
                <a:hlinkClick r:id="rId3" action="ppaction://hlinksldjump"/>
              </a:rPr>
              <a:t>C</a:t>
            </a:r>
            <a:r>
              <a:rPr lang="es-ES" sz="6000" dirty="0" smtClean="0">
                <a:latin typeface="Aharoni" pitchFamily="2" charset="-79"/>
                <a:cs typeface="Aharoni" pitchFamily="2" charset="-79"/>
                <a:hlinkClick r:id="rId3" action="ppaction://hlinksldjump"/>
              </a:rPr>
              <a:t>.</a:t>
            </a:r>
            <a:r>
              <a:rPr lang="es-ES" sz="6000" dirty="0" smtClean="0">
                <a:latin typeface="Aharoni" pitchFamily="2" charset="-79"/>
                <a:cs typeface="Aharoni" pitchFamily="2" charset="-79"/>
              </a:rPr>
              <a:t> 17 </a:t>
            </a:r>
            <a:endParaRPr lang="es-MX" sz="6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5364088" y="5398861"/>
            <a:ext cx="30963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latin typeface="Aharoni" pitchFamily="2" charset="-79"/>
                <a:cs typeface="Aharoni" pitchFamily="2" charset="-79"/>
                <a:hlinkClick r:id="rId2" action="ppaction://hlinksldjump"/>
              </a:rPr>
              <a:t>D</a:t>
            </a:r>
            <a:r>
              <a:rPr lang="es-ES" sz="6000" dirty="0" smtClean="0">
                <a:latin typeface="Aharoni" pitchFamily="2" charset="-79"/>
                <a:cs typeface="Aharoni" pitchFamily="2" charset="-79"/>
              </a:rPr>
              <a:t>.  0 </a:t>
            </a:r>
            <a:endParaRPr lang="es-MX" sz="6000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2431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23528" y="548680"/>
            <a:ext cx="882047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/>
              <a:t>Una tienda tiene las siguientes ganancia; 773.50, 1755.75, 2997.25 y 4647.00 y las siguientes perdidas; 960.60 y 441.80.</a:t>
            </a:r>
            <a:endParaRPr lang="es-MX" sz="4000" dirty="0"/>
          </a:p>
          <a:p>
            <a:r>
              <a:rPr lang="es-ES" sz="4000" dirty="0"/>
              <a:t>¿Cuál es su saldo actual? </a:t>
            </a:r>
            <a:endParaRPr lang="es-MX" sz="4000" dirty="0"/>
          </a:p>
          <a:p>
            <a:pPr algn="ctr"/>
            <a:endParaRPr lang="es-MX" sz="4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413284" y="4115909"/>
            <a:ext cx="35826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 smtClean="0">
                <a:latin typeface="Aharoni" pitchFamily="2" charset="-79"/>
                <a:cs typeface="Aharoni" pitchFamily="2" charset="-79"/>
                <a:hlinkClick r:id="rId2" action="ppaction://hlinksldjump"/>
              </a:rPr>
              <a:t>A.</a:t>
            </a:r>
            <a:r>
              <a:rPr lang="es-ES" sz="6000" dirty="0" smtClean="0">
                <a:latin typeface="Aharoni" pitchFamily="2" charset="-79"/>
                <a:cs typeface="Aharoni" pitchFamily="2" charset="-79"/>
              </a:rPr>
              <a:t>   9000 </a:t>
            </a:r>
            <a:endParaRPr lang="es-MX" sz="6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4572000" y="4115909"/>
            <a:ext cx="43204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latin typeface="Aharoni" pitchFamily="2" charset="-79"/>
                <a:cs typeface="Aharoni" pitchFamily="2" charset="-79"/>
                <a:hlinkClick r:id="rId2" action="ppaction://hlinksldjump"/>
              </a:rPr>
              <a:t>B</a:t>
            </a:r>
            <a:r>
              <a:rPr lang="es-ES" sz="6000" dirty="0" smtClean="0">
                <a:latin typeface="Aharoni" pitchFamily="2" charset="-79"/>
                <a:cs typeface="Aharoni" pitchFamily="2" charset="-79"/>
              </a:rPr>
              <a:t>.   -8771.1 </a:t>
            </a:r>
            <a:endParaRPr lang="es-MX" sz="6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437940" y="5661248"/>
            <a:ext cx="43204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latin typeface="Aharoni" pitchFamily="2" charset="-79"/>
                <a:cs typeface="Aharoni" pitchFamily="2" charset="-79"/>
                <a:hlinkClick r:id="rId3" action="ppaction://hlinksldjump"/>
              </a:rPr>
              <a:t>C</a:t>
            </a:r>
            <a:r>
              <a:rPr lang="es-ES" sz="6000" dirty="0" smtClean="0">
                <a:latin typeface="Aharoni" pitchFamily="2" charset="-79"/>
                <a:cs typeface="Aharoni" pitchFamily="2" charset="-79"/>
                <a:hlinkClick r:id="rId3" action="ppaction://hlinksldjump"/>
              </a:rPr>
              <a:t>.</a:t>
            </a:r>
            <a:r>
              <a:rPr lang="es-ES" sz="6000" dirty="0" smtClean="0">
                <a:latin typeface="Aharoni" pitchFamily="2" charset="-79"/>
                <a:cs typeface="Aharoni" pitchFamily="2" charset="-79"/>
              </a:rPr>
              <a:t> 8771.1    </a:t>
            </a:r>
            <a:endParaRPr lang="es-MX" sz="6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5004048" y="5398861"/>
            <a:ext cx="38884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latin typeface="Aharoni" pitchFamily="2" charset="-79"/>
                <a:cs typeface="Aharoni" pitchFamily="2" charset="-79"/>
                <a:hlinkClick r:id="rId2" action="ppaction://hlinksldjump"/>
              </a:rPr>
              <a:t>D</a:t>
            </a:r>
            <a:r>
              <a:rPr lang="es-ES" sz="6000" dirty="0" smtClean="0">
                <a:latin typeface="Aharoni" pitchFamily="2" charset="-79"/>
                <a:cs typeface="Aharoni" pitchFamily="2" charset="-79"/>
                <a:hlinkClick r:id="rId2" action="ppaction://hlinksldjump"/>
              </a:rPr>
              <a:t>.  </a:t>
            </a:r>
            <a:r>
              <a:rPr lang="es-ES" sz="6000" dirty="0" smtClean="0">
                <a:latin typeface="Aharoni" pitchFamily="2" charset="-79"/>
                <a:cs typeface="Aharoni" pitchFamily="2" charset="-79"/>
              </a:rPr>
              <a:t>6548 </a:t>
            </a:r>
            <a:endParaRPr lang="es-MX" sz="6000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10716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51520" y="404664"/>
            <a:ext cx="864096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dirty="0" smtClean="0"/>
              <a:t>En 2018 acaban </a:t>
            </a:r>
            <a:r>
              <a:rPr lang="es-MX" sz="4400" dirty="0"/>
              <a:t>de inventar una máquina que retrocedió </a:t>
            </a:r>
            <a:r>
              <a:rPr lang="es-MX" sz="4400" dirty="0" smtClean="0"/>
              <a:t>en el tiempo </a:t>
            </a:r>
            <a:r>
              <a:rPr lang="es-MX" sz="4400" dirty="0"/>
              <a:t>1066 </a:t>
            </a:r>
            <a:r>
              <a:rPr lang="es-MX" sz="4400" dirty="0" smtClean="0"/>
              <a:t>años.</a:t>
            </a:r>
            <a:endParaRPr lang="es-MX" sz="4400" dirty="0"/>
          </a:p>
          <a:p>
            <a:r>
              <a:rPr lang="es-MX" sz="4400" dirty="0"/>
              <a:t>¿En qué año se encuentra?</a:t>
            </a:r>
          </a:p>
          <a:p>
            <a:pPr algn="ctr"/>
            <a:endParaRPr lang="es-MX" sz="44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50606" y="3885196"/>
            <a:ext cx="37333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 smtClean="0">
                <a:latin typeface="Aharoni" pitchFamily="2" charset="-79"/>
                <a:cs typeface="Aharoni" pitchFamily="2" charset="-79"/>
                <a:hlinkClick r:id="rId2" action="ppaction://hlinksldjump"/>
              </a:rPr>
              <a:t>A.</a:t>
            </a:r>
            <a:r>
              <a:rPr lang="es-ES" sz="6000" dirty="0" smtClean="0">
                <a:latin typeface="Aharoni" pitchFamily="2" charset="-79"/>
                <a:cs typeface="Aharoni" pitchFamily="2" charset="-79"/>
              </a:rPr>
              <a:t>   </a:t>
            </a:r>
            <a:r>
              <a:rPr lang="es-ES" sz="5400" dirty="0" smtClean="0">
                <a:cs typeface="Aharoni" pitchFamily="2" charset="-79"/>
              </a:rPr>
              <a:t>947 </a:t>
            </a:r>
            <a:r>
              <a:rPr lang="es-ES" sz="5400" dirty="0" err="1">
                <a:cs typeface="Aharoni" pitchFamily="2" charset="-79"/>
              </a:rPr>
              <a:t>d</a:t>
            </a:r>
            <a:r>
              <a:rPr lang="es-ES" sz="5400" dirty="0" err="1" smtClean="0">
                <a:cs typeface="Aharoni" pitchFamily="2" charset="-79"/>
              </a:rPr>
              <a:t>.c</a:t>
            </a:r>
            <a:r>
              <a:rPr lang="es-ES" sz="5400" dirty="0" smtClean="0">
                <a:cs typeface="Aharoni" pitchFamily="2" charset="-79"/>
              </a:rPr>
              <a:t> </a:t>
            </a:r>
            <a:endParaRPr lang="es-MX" sz="5400" dirty="0">
              <a:cs typeface="Aharoni" pitchFamily="2" charset="-79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5002952" y="4055179"/>
            <a:ext cx="39200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latin typeface="Aharoni" pitchFamily="2" charset="-79"/>
                <a:cs typeface="Aharoni" pitchFamily="2" charset="-79"/>
                <a:hlinkClick r:id="rId3" action="ppaction://hlinksldjump"/>
              </a:rPr>
              <a:t>B</a:t>
            </a:r>
            <a:r>
              <a:rPr lang="es-ES" sz="6000" dirty="0" smtClean="0">
                <a:latin typeface="Aharoni" pitchFamily="2" charset="-79"/>
                <a:cs typeface="Aharoni" pitchFamily="2" charset="-79"/>
              </a:rPr>
              <a:t>.   </a:t>
            </a:r>
            <a:r>
              <a:rPr lang="es-ES" sz="5400" dirty="0" smtClean="0">
                <a:cs typeface="Aharoni" pitchFamily="2" charset="-79"/>
              </a:rPr>
              <a:t>952 </a:t>
            </a:r>
            <a:r>
              <a:rPr lang="es-ES" sz="5400" dirty="0" err="1" smtClean="0">
                <a:cs typeface="Aharoni" pitchFamily="2" charset="-79"/>
              </a:rPr>
              <a:t>d.c</a:t>
            </a:r>
            <a:r>
              <a:rPr lang="es-ES" sz="5400" dirty="0" smtClean="0">
                <a:cs typeface="Aharoni" pitchFamily="2" charset="-79"/>
              </a:rPr>
              <a:t> </a:t>
            </a:r>
            <a:endParaRPr lang="es-MX" sz="5400" dirty="0">
              <a:cs typeface="Aharoni" pitchFamily="2" charset="-79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81296" y="5571917"/>
            <a:ext cx="43216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latin typeface="Aharoni" pitchFamily="2" charset="-79"/>
                <a:cs typeface="Aharoni" pitchFamily="2" charset="-79"/>
                <a:hlinkClick r:id="rId2" action="ppaction://hlinksldjump"/>
              </a:rPr>
              <a:t>C</a:t>
            </a:r>
            <a:r>
              <a:rPr lang="es-ES" sz="6000" dirty="0" smtClean="0">
                <a:latin typeface="Aharoni" pitchFamily="2" charset="-79"/>
                <a:cs typeface="Aharoni" pitchFamily="2" charset="-79"/>
                <a:hlinkClick r:id="rId2" action="ppaction://hlinksldjump"/>
              </a:rPr>
              <a:t>.</a:t>
            </a:r>
            <a:r>
              <a:rPr lang="es-ES" sz="6000" dirty="0" smtClean="0">
                <a:latin typeface="Aharoni" pitchFamily="2" charset="-79"/>
                <a:cs typeface="Aharoni" pitchFamily="2" charset="-79"/>
              </a:rPr>
              <a:t>  </a:t>
            </a:r>
            <a:r>
              <a:rPr lang="es-ES" sz="5400" dirty="0" smtClean="0">
                <a:cs typeface="Aharoni" pitchFamily="2" charset="-79"/>
              </a:rPr>
              <a:t> 1013 </a:t>
            </a:r>
            <a:r>
              <a:rPr lang="es-ES" sz="5400" dirty="0" err="1" smtClean="0">
                <a:cs typeface="Aharoni" pitchFamily="2" charset="-79"/>
              </a:rPr>
              <a:t>a.c.</a:t>
            </a:r>
            <a:r>
              <a:rPr lang="es-ES" sz="5400" dirty="0" smtClean="0">
                <a:cs typeface="Aharoni" pitchFamily="2" charset="-79"/>
              </a:rPr>
              <a:t> </a:t>
            </a:r>
            <a:endParaRPr lang="es-MX" sz="5400" dirty="0">
              <a:cs typeface="Aharoni" pitchFamily="2" charset="-79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5148064" y="5589239"/>
            <a:ext cx="39959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latin typeface="Aharoni" pitchFamily="2" charset="-79"/>
                <a:cs typeface="Aharoni" pitchFamily="2" charset="-79"/>
                <a:hlinkClick r:id="rId2" action="ppaction://hlinksldjump"/>
              </a:rPr>
              <a:t>D</a:t>
            </a:r>
            <a:r>
              <a:rPr lang="es-ES" sz="6000" dirty="0" smtClean="0">
                <a:latin typeface="Aharoni" pitchFamily="2" charset="-79"/>
                <a:cs typeface="Aharoni" pitchFamily="2" charset="-79"/>
              </a:rPr>
              <a:t>.   </a:t>
            </a:r>
            <a:r>
              <a:rPr lang="es-ES" sz="5400" dirty="0" smtClean="0">
                <a:cs typeface="Aharoni" pitchFamily="2" charset="-79"/>
              </a:rPr>
              <a:t>1013 </a:t>
            </a:r>
            <a:r>
              <a:rPr lang="es-ES" sz="5400" dirty="0" err="1" smtClean="0">
                <a:cs typeface="Aharoni" pitchFamily="2" charset="-79"/>
              </a:rPr>
              <a:t>d.c.</a:t>
            </a:r>
            <a:r>
              <a:rPr lang="es-ES" sz="5400" dirty="0" smtClean="0">
                <a:cs typeface="Aharoni" pitchFamily="2" charset="-79"/>
              </a:rPr>
              <a:t> </a:t>
            </a:r>
            <a:endParaRPr lang="es-MX" sz="5400" dirty="0"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10716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51520" y="548680"/>
            <a:ext cx="87129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 smtClean="0">
                <a:cs typeface="Aharoni" pitchFamily="2" charset="-79"/>
              </a:rPr>
              <a:t>Resuelve la siguiente operación </a:t>
            </a:r>
          </a:p>
          <a:p>
            <a:pPr algn="ctr"/>
            <a:r>
              <a:rPr lang="es-ES" sz="4800" dirty="0" smtClean="0">
                <a:cs typeface="Aharoni" pitchFamily="2" charset="-79"/>
              </a:rPr>
              <a:t>(-10) + (-21) + 86 =</a:t>
            </a:r>
            <a:endParaRPr lang="es-MX" sz="4800" dirty="0">
              <a:cs typeface="Aharoni" pitchFamily="2" charset="-79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683568" y="2602166"/>
            <a:ext cx="65527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 smtClean="0">
                <a:latin typeface="Aharoni" pitchFamily="2" charset="-79"/>
                <a:cs typeface="Aharoni" pitchFamily="2" charset="-79"/>
                <a:hlinkClick r:id="rId2" action="ppaction://hlinksldjump"/>
              </a:rPr>
              <a:t>A. </a:t>
            </a:r>
            <a:r>
              <a:rPr lang="es-ES" sz="6000" dirty="0" smtClean="0">
                <a:latin typeface="Aharoni" pitchFamily="2" charset="-79"/>
                <a:cs typeface="Aharoni" pitchFamily="2" charset="-79"/>
              </a:rPr>
              <a:t>55 </a:t>
            </a:r>
            <a:endParaRPr lang="es-MX" sz="6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51925" y="3574056"/>
            <a:ext cx="65527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latin typeface="Aharoni" pitchFamily="2" charset="-79"/>
                <a:cs typeface="Aharoni" pitchFamily="2" charset="-79"/>
                <a:hlinkClick r:id="rId3" action="ppaction://hlinksldjump"/>
              </a:rPr>
              <a:t>B</a:t>
            </a:r>
            <a:r>
              <a:rPr lang="es-ES" sz="6000" dirty="0" smtClean="0">
                <a:latin typeface="Aharoni" pitchFamily="2" charset="-79"/>
                <a:cs typeface="Aharoni" pitchFamily="2" charset="-79"/>
              </a:rPr>
              <a:t>.  -55 </a:t>
            </a:r>
            <a:endParaRPr lang="es-MX" sz="6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83568" y="4437112"/>
            <a:ext cx="65527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latin typeface="Aharoni" pitchFamily="2" charset="-79"/>
                <a:cs typeface="Aharoni" pitchFamily="2" charset="-79"/>
                <a:hlinkClick r:id="rId3" action="ppaction://hlinksldjump"/>
              </a:rPr>
              <a:t>C</a:t>
            </a:r>
            <a:r>
              <a:rPr lang="es-ES" sz="6000" dirty="0" smtClean="0">
                <a:latin typeface="Aharoni" pitchFamily="2" charset="-79"/>
                <a:cs typeface="Aharoni" pitchFamily="2" charset="-79"/>
                <a:hlinkClick r:id="rId3" action="ppaction://hlinksldjump"/>
              </a:rPr>
              <a:t>.  </a:t>
            </a:r>
            <a:r>
              <a:rPr lang="es-ES" sz="6000" dirty="0" smtClean="0">
                <a:latin typeface="Aharoni" pitchFamily="2" charset="-79"/>
                <a:cs typeface="Aharoni" pitchFamily="2" charset="-79"/>
              </a:rPr>
              <a:t>54 </a:t>
            </a:r>
            <a:endParaRPr lang="es-MX" sz="6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683568" y="5589240"/>
            <a:ext cx="65527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latin typeface="Aharoni" pitchFamily="2" charset="-79"/>
                <a:cs typeface="Aharoni" pitchFamily="2" charset="-79"/>
                <a:hlinkClick r:id="rId3" action="ppaction://hlinksldjump"/>
              </a:rPr>
              <a:t>D</a:t>
            </a:r>
            <a:r>
              <a:rPr lang="es-ES" sz="6000" dirty="0" smtClean="0">
                <a:latin typeface="Aharoni" pitchFamily="2" charset="-79"/>
                <a:cs typeface="Aharoni" pitchFamily="2" charset="-79"/>
              </a:rPr>
              <a:t>.  -54 </a:t>
            </a:r>
            <a:endParaRPr lang="es-MX" sz="6000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10716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1 CuadroTexto"/>
              <p:cNvSpPr txBox="1"/>
              <p:nvPr/>
            </p:nvSpPr>
            <p:spPr>
              <a:xfrm>
                <a:off x="1893666" y="548680"/>
                <a:ext cx="6350741" cy="24599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S" sz="4400" dirty="0" smtClean="0">
                    <a:cs typeface="Aharoni" pitchFamily="2" charset="-79"/>
                  </a:rPr>
                  <a:t>Resuleve la siguiente operación ;</a:t>
                </a:r>
              </a:p>
              <a:p>
                <a:pPr algn="ctr"/>
                <a:r>
                  <a:rPr lang="es-ES" sz="4400" dirty="0" smtClean="0">
                    <a:cs typeface="Aharoni" pitchFamily="2" charset="-79"/>
                  </a:rPr>
                  <a:t>(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S" sz="4400" b="0" i="1" smtClean="0">
                            <a:latin typeface="Cambria Math" panose="02040503050406030204" pitchFamily="18" charset="0"/>
                            <a:cs typeface="Aharoni" pitchFamily="2" charset="-79"/>
                          </a:rPr>
                        </m:ctrlPr>
                      </m:fPr>
                      <m:num>
                        <m:r>
                          <a:rPr lang="es-ES" sz="4400" b="0" i="1" smtClean="0">
                            <a:latin typeface="Cambria Math"/>
                            <a:cs typeface="Aharoni" pitchFamily="2" charset="-79"/>
                          </a:rPr>
                          <m:t> 7</m:t>
                        </m:r>
                      </m:num>
                      <m:den>
                        <m:r>
                          <a:rPr lang="es-ES" sz="4400" b="0" i="1" smtClean="0">
                            <a:latin typeface="Cambria Math"/>
                            <a:cs typeface="Aharoni" pitchFamily="2" charset="-79"/>
                          </a:rPr>
                          <m:t>4</m:t>
                        </m:r>
                      </m:den>
                    </m:f>
                    <m:r>
                      <a:rPr lang="es-ES" sz="4400" b="0" i="1" smtClean="0">
                        <a:latin typeface="Cambria Math"/>
                        <a:cs typeface="Aharoni" pitchFamily="2" charset="-79"/>
                      </a:rPr>
                      <m:t>) </m:t>
                    </m:r>
                    <m:d>
                      <m:dPr>
                        <m:ctrlPr>
                          <a:rPr lang="es-ES" sz="4400" b="0" i="1" smtClean="0">
                            <a:latin typeface="Cambria Math" panose="02040503050406030204" pitchFamily="18" charset="0"/>
                            <a:cs typeface="Aharoni" pitchFamily="2" charset="-79"/>
                          </a:rPr>
                        </m:ctrlPr>
                      </m:dPr>
                      <m:e>
                        <m:r>
                          <a:rPr lang="es-ES" sz="4400" b="0" i="1" smtClean="0">
                            <a:latin typeface="Cambria Math"/>
                            <a:cs typeface="Aharoni" pitchFamily="2" charset="-79"/>
                          </a:rPr>
                          <m:t>−</m:t>
                        </m:r>
                        <m:f>
                          <m:fPr>
                            <m:ctrlPr>
                              <a:rPr lang="es-ES" sz="4400" b="0" i="1" smtClean="0">
                                <a:latin typeface="Cambria Math" panose="02040503050406030204" pitchFamily="18" charset="0"/>
                                <a:cs typeface="Aharoni" pitchFamily="2" charset="-79"/>
                              </a:rPr>
                            </m:ctrlPr>
                          </m:fPr>
                          <m:num>
                            <m:r>
                              <a:rPr lang="es-ES" sz="4400" b="0" i="1" smtClean="0">
                                <a:latin typeface="Cambria Math"/>
                                <a:cs typeface="Aharoni" pitchFamily="2" charset="-79"/>
                              </a:rPr>
                              <m:t>1</m:t>
                            </m:r>
                          </m:num>
                          <m:den>
                            <m:r>
                              <a:rPr lang="es-ES" sz="4400" b="0" i="1" smtClean="0">
                                <a:latin typeface="Cambria Math"/>
                                <a:cs typeface="Aharoni" pitchFamily="2" charset="-79"/>
                              </a:rPr>
                              <m:t>3</m:t>
                            </m:r>
                          </m:den>
                        </m:f>
                      </m:e>
                    </m:d>
                  </m:oMath>
                </a14:m>
                <a:endParaRPr lang="es-MX" sz="4400" dirty="0">
                  <a:cs typeface="Aharoni" pitchFamily="2" charset="-79"/>
                </a:endParaRPr>
              </a:p>
            </p:txBody>
          </p:sp>
        </mc:Choice>
        <mc:Fallback xmlns="">
          <p:sp>
            <p:nvSpPr>
              <p:cNvPr id="2" name="1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3666" y="548680"/>
                <a:ext cx="6350741" cy="2459904"/>
              </a:xfrm>
              <a:prstGeom prst="rect">
                <a:avLst/>
              </a:prstGeom>
              <a:blipFill rotWithShape="0">
                <a:blip r:embed="rId2"/>
                <a:stretch>
                  <a:fillRect t="-4950" b="-4455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4 CuadroTexto"/>
              <p:cNvSpPr txBox="1"/>
              <p:nvPr/>
            </p:nvSpPr>
            <p:spPr>
              <a:xfrm>
                <a:off x="597522" y="4221088"/>
                <a:ext cx="2592288" cy="11326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sz="6000" dirty="0" smtClean="0">
                    <a:latin typeface="Aharoni" pitchFamily="2" charset="-79"/>
                    <a:cs typeface="Aharoni" pitchFamily="2" charset="-79"/>
                    <a:hlinkClick r:id="rId3" action="ppaction://hlinksldjump"/>
                  </a:rPr>
                  <a:t>A</a:t>
                </a:r>
                <a:r>
                  <a:rPr lang="es-ES" sz="4800" dirty="0" smtClean="0">
                    <a:latin typeface="Aharoni" pitchFamily="2" charset="-79"/>
                    <a:cs typeface="Aharoni" pitchFamily="2" charset="-79"/>
                    <a:hlinkClick r:id="rId4" action="ppaction://hlinksldjump"/>
                  </a:rPr>
                  <a:t>. </a:t>
                </a:r>
                <a14:m>
                  <m:oMath xmlns:m="http://schemas.openxmlformats.org/officeDocument/2006/math">
                    <m:r>
                      <a:rPr lang="es-ES" sz="4800" i="1" dirty="0" smtClean="0">
                        <a:latin typeface="Cambria Math"/>
                        <a:cs typeface="Aharoni" pitchFamily="2" charset="-79"/>
                      </a:rPr>
                      <m:t> </m:t>
                    </m:r>
                    <m:r>
                      <a:rPr lang="es-ES" sz="4800" b="0" i="1" dirty="0" smtClean="0">
                        <a:latin typeface="Cambria Math"/>
                        <a:cs typeface="Aharoni" pitchFamily="2" charset="-79"/>
                      </a:rPr>
                      <m:t>  </m:t>
                    </m:r>
                    <m:f>
                      <m:fPr>
                        <m:ctrlPr>
                          <a:rPr lang="es-ES" sz="4800" i="1">
                            <a:latin typeface="Cambria Math" panose="02040503050406030204" pitchFamily="18" charset="0"/>
                            <a:cs typeface="Aharoni" pitchFamily="2" charset="-79"/>
                          </a:rPr>
                        </m:ctrlPr>
                      </m:fPr>
                      <m:num>
                        <m:r>
                          <a:rPr lang="es-ES" sz="4800" i="1">
                            <a:latin typeface="Cambria Math"/>
                            <a:cs typeface="Aharoni" pitchFamily="2" charset="-79"/>
                          </a:rPr>
                          <m:t>7</m:t>
                        </m:r>
                      </m:num>
                      <m:den>
                        <m:r>
                          <a:rPr lang="es-ES" sz="4800" i="1">
                            <a:latin typeface="Cambria Math"/>
                            <a:cs typeface="Aharoni" pitchFamily="2" charset="-79"/>
                          </a:rPr>
                          <m:t>12</m:t>
                        </m:r>
                      </m:den>
                    </m:f>
                  </m:oMath>
                </a14:m>
                <a:r>
                  <a:rPr lang="es-ES" sz="4800" dirty="0" smtClean="0">
                    <a:latin typeface="Aharoni" pitchFamily="2" charset="-79"/>
                    <a:cs typeface="Aharoni" pitchFamily="2" charset="-79"/>
                  </a:rPr>
                  <a:t> </a:t>
                </a:r>
                <a:endParaRPr lang="es-MX" sz="4800" dirty="0">
                  <a:latin typeface="Aharoni" pitchFamily="2" charset="-79"/>
                  <a:cs typeface="Aharoni" pitchFamily="2" charset="-79"/>
                </a:endParaRPr>
              </a:p>
            </p:txBody>
          </p:sp>
        </mc:Choice>
        <mc:Fallback xmlns="">
          <p:sp>
            <p:nvSpPr>
              <p:cNvPr id="5" name="4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522" y="4221088"/>
                <a:ext cx="2592288" cy="1132682"/>
              </a:xfrm>
              <a:prstGeom prst="rect">
                <a:avLst/>
              </a:prstGeom>
              <a:blipFill rotWithShape="1">
                <a:blip r:embed="rId5"/>
                <a:stretch>
                  <a:fillRect l="-14118" t="-11828" b="-29570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5 CuadroTexto"/>
          <p:cNvSpPr txBox="1"/>
          <p:nvPr/>
        </p:nvSpPr>
        <p:spPr>
          <a:xfrm>
            <a:off x="4788024" y="4081887"/>
            <a:ext cx="32763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latin typeface="Aharoni" pitchFamily="2" charset="-79"/>
                <a:cs typeface="Aharoni" pitchFamily="2" charset="-79"/>
                <a:hlinkClick r:id="rId3" action="ppaction://hlinksldjump"/>
              </a:rPr>
              <a:t>B</a:t>
            </a:r>
            <a:r>
              <a:rPr lang="es-ES" sz="6000" dirty="0" smtClean="0">
                <a:latin typeface="Aharoni" pitchFamily="2" charset="-79"/>
                <a:cs typeface="Aharoni" pitchFamily="2" charset="-79"/>
              </a:rPr>
              <a:t>.   .56 </a:t>
            </a:r>
            <a:endParaRPr lang="es-MX" sz="6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83568" y="5606354"/>
            <a:ext cx="32447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latin typeface="Aharoni" pitchFamily="2" charset="-79"/>
                <a:cs typeface="Aharoni" pitchFamily="2" charset="-79"/>
                <a:hlinkClick r:id="rId3" action="ppaction://hlinksldjump"/>
              </a:rPr>
              <a:t>C</a:t>
            </a:r>
            <a:r>
              <a:rPr lang="es-ES" sz="6000" dirty="0" smtClean="0">
                <a:latin typeface="Aharoni" pitchFamily="2" charset="-79"/>
                <a:cs typeface="Aharoni" pitchFamily="2" charset="-79"/>
                <a:hlinkClick r:id="rId3" action="ppaction://hlinksldjump"/>
              </a:rPr>
              <a:t>.  </a:t>
            </a:r>
            <a:r>
              <a:rPr lang="es-ES" sz="6000" dirty="0" smtClean="0">
                <a:latin typeface="Aharoni" pitchFamily="2" charset="-79"/>
                <a:cs typeface="Aharoni" pitchFamily="2" charset="-79"/>
              </a:rPr>
              <a:t> 1 </a:t>
            </a:r>
            <a:endParaRPr lang="es-MX" sz="6000" dirty="0">
              <a:latin typeface="Aharoni" pitchFamily="2" charset="-79"/>
              <a:cs typeface="Aharoni" pitchFamily="2" charset="-79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7 CuadroTexto"/>
              <p:cNvSpPr txBox="1"/>
              <p:nvPr/>
            </p:nvSpPr>
            <p:spPr>
              <a:xfrm>
                <a:off x="5040963" y="5229200"/>
                <a:ext cx="4032448" cy="13928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sz="6000" dirty="0" smtClean="0">
                    <a:latin typeface="Aharoni" pitchFamily="2" charset="-79"/>
                    <a:cs typeface="Aharoni" pitchFamily="2" charset="-79"/>
                    <a:hlinkClick r:id="rId4" action="ppaction://hlinksldjump"/>
                  </a:rPr>
                  <a:t>D</a:t>
                </a:r>
                <a:r>
                  <a:rPr lang="es-ES" sz="6000" dirty="0" smtClean="0">
                    <a:latin typeface="Aharoni" pitchFamily="2" charset="-79"/>
                    <a:cs typeface="Aharoni" pitchFamily="2" charset="-79"/>
                  </a:rPr>
                  <a:t>.  </a:t>
                </a:r>
                <a14:m>
                  <m:oMath xmlns:m="http://schemas.openxmlformats.org/officeDocument/2006/math">
                    <m:r>
                      <a:rPr lang="es-ES" sz="6000" b="0" i="1" smtClean="0">
                        <a:latin typeface="Cambria Math"/>
                        <a:cs typeface="Aharoni" pitchFamily="2" charset="-79"/>
                      </a:rPr>
                      <m:t>−</m:t>
                    </m:r>
                    <m:f>
                      <m:fPr>
                        <m:ctrlPr>
                          <a:rPr lang="es-ES" sz="6000" b="0" i="1" smtClean="0">
                            <a:latin typeface="Cambria Math" panose="02040503050406030204" pitchFamily="18" charset="0"/>
                            <a:cs typeface="Aharoni" pitchFamily="2" charset="-79"/>
                          </a:rPr>
                        </m:ctrlPr>
                      </m:fPr>
                      <m:num>
                        <m:r>
                          <a:rPr lang="es-ES" sz="6000" b="0" i="1" smtClean="0">
                            <a:latin typeface="Cambria Math"/>
                            <a:cs typeface="Aharoni" pitchFamily="2" charset="-79"/>
                          </a:rPr>
                          <m:t>7</m:t>
                        </m:r>
                      </m:num>
                      <m:den>
                        <m:r>
                          <a:rPr lang="es-ES" sz="6000" b="0" i="1" smtClean="0">
                            <a:latin typeface="Cambria Math"/>
                            <a:cs typeface="Aharoni" pitchFamily="2" charset="-79"/>
                          </a:rPr>
                          <m:t>12</m:t>
                        </m:r>
                      </m:den>
                    </m:f>
                  </m:oMath>
                </a14:m>
                <a:endParaRPr lang="es-MX" sz="6000" dirty="0">
                  <a:latin typeface="Aharoni" pitchFamily="2" charset="-79"/>
                  <a:cs typeface="Aharoni" pitchFamily="2" charset="-79"/>
                </a:endParaRPr>
              </a:p>
            </p:txBody>
          </p:sp>
        </mc:Choice>
        <mc:Fallback xmlns="">
          <p:sp>
            <p:nvSpPr>
              <p:cNvPr id="8" name="7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0963" y="5229200"/>
                <a:ext cx="4032448" cy="1392817"/>
              </a:xfrm>
              <a:prstGeom prst="rect">
                <a:avLst/>
              </a:prstGeom>
              <a:blipFill rotWithShape="1">
                <a:blip r:embed="rId6"/>
                <a:stretch>
                  <a:fillRect l="-9228" b="-18421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111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83568" y="548680"/>
            <a:ext cx="75608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 smtClean="0">
                <a:cs typeface="Aharoni" pitchFamily="2" charset="-79"/>
              </a:rPr>
              <a:t>Resuelve la siguiente suma;</a:t>
            </a:r>
          </a:p>
          <a:p>
            <a:pPr algn="ctr"/>
            <a:r>
              <a:rPr lang="es-ES" sz="4800" dirty="0" smtClean="0">
                <a:cs typeface="Aharoni" pitchFamily="2" charset="-79"/>
              </a:rPr>
              <a:t>(-10) + (-33) + (-38) + (- 9)=</a:t>
            </a:r>
            <a:endParaRPr lang="es-MX" sz="4800" dirty="0">
              <a:cs typeface="Aharoni" pitchFamily="2" charset="-79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683568" y="2602166"/>
            <a:ext cx="65527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 smtClean="0">
                <a:latin typeface="Aharoni" pitchFamily="2" charset="-79"/>
                <a:cs typeface="Aharoni" pitchFamily="2" charset="-79"/>
                <a:hlinkClick r:id="rId2" action="ppaction://hlinksldjump"/>
              </a:rPr>
              <a:t>A</a:t>
            </a:r>
            <a:r>
              <a:rPr lang="es-ES" sz="6000" dirty="0" smtClean="0">
                <a:latin typeface="Aharoni" pitchFamily="2" charset="-79"/>
                <a:cs typeface="Aharoni" pitchFamily="2" charset="-79"/>
                <a:hlinkClick r:id="rId3" action="ppaction://hlinksldjump"/>
              </a:rPr>
              <a:t>. </a:t>
            </a:r>
            <a:r>
              <a:rPr lang="es-ES" sz="6000" dirty="0" smtClean="0">
                <a:latin typeface="Aharoni" pitchFamily="2" charset="-79"/>
                <a:cs typeface="Aharoni" pitchFamily="2" charset="-79"/>
              </a:rPr>
              <a:t> 91  </a:t>
            </a:r>
            <a:endParaRPr lang="es-MX" sz="6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51925" y="3574056"/>
            <a:ext cx="65527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latin typeface="Aharoni" pitchFamily="2" charset="-79"/>
                <a:cs typeface="Aharoni" pitchFamily="2" charset="-79"/>
                <a:hlinkClick r:id="rId2" action="ppaction://hlinksldjump"/>
              </a:rPr>
              <a:t>B</a:t>
            </a:r>
            <a:r>
              <a:rPr lang="es-ES" sz="6000" dirty="0" smtClean="0">
                <a:latin typeface="Aharoni" pitchFamily="2" charset="-79"/>
                <a:cs typeface="Aharoni" pitchFamily="2" charset="-79"/>
              </a:rPr>
              <a:t>.   -91 </a:t>
            </a:r>
            <a:endParaRPr lang="es-MX" sz="6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83568" y="4437112"/>
            <a:ext cx="65527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latin typeface="Aharoni" pitchFamily="2" charset="-79"/>
                <a:cs typeface="Aharoni" pitchFamily="2" charset="-79"/>
                <a:hlinkClick r:id="rId2" action="ppaction://hlinksldjump"/>
              </a:rPr>
              <a:t>C</a:t>
            </a:r>
            <a:r>
              <a:rPr lang="es-ES" sz="6000" dirty="0" smtClean="0">
                <a:latin typeface="Aharoni" pitchFamily="2" charset="-79"/>
                <a:cs typeface="Aharoni" pitchFamily="2" charset="-79"/>
                <a:hlinkClick r:id="rId2" action="ppaction://hlinksldjump"/>
              </a:rPr>
              <a:t>.  </a:t>
            </a:r>
            <a:r>
              <a:rPr lang="es-ES" sz="6000" dirty="0" smtClean="0">
                <a:latin typeface="Aharoni" pitchFamily="2" charset="-79"/>
                <a:cs typeface="Aharoni" pitchFamily="2" charset="-79"/>
              </a:rPr>
              <a:t> 90 </a:t>
            </a:r>
            <a:endParaRPr lang="es-MX" sz="6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683568" y="5589240"/>
            <a:ext cx="65527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latin typeface="Aharoni" pitchFamily="2" charset="-79"/>
                <a:cs typeface="Aharoni" pitchFamily="2" charset="-79"/>
                <a:hlinkClick r:id="rId3" action="ppaction://hlinksldjump"/>
              </a:rPr>
              <a:t>D</a:t>
            </a:r>
            <a:r>
              <a:rPr lang="es-ES" sz="6000" dirty="0" smtClean="0">
                <a:latin typeface="Aharoni" pitchFamily="2" charset="-79"/>
                <a:cs typeface="Aharoni" pitchFamily="2" charset="-79"/>
              </a:rPr>
              <a:t>.  -90</a:t>
            </a:r>
            <a:endParaRPr lang="es-MX" sz="6000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141242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Personalizado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1718</TotalTime>
  <Words>987</Words>
  <Application>Microsoft Office PowerPoint</Application>
  <PresentationFormat>Presentación en pantalla (4:3)</PresentationFormat>
  <Paragraphs>203</Paragraphs>
  <Slides>33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33</vt:i4>
      </vt:variant>
    </vt:vector>
  </HeadingPairs>
  <TitlesOfParts>
    <vt:vector size="38" baseType="lpstr">
      <vt:lpstr>Aharoni</vt:lpstr>
      <vt:lpstr>Arial</vt:lpstr>
      <vt:lpstr>Calibri</vt:lpstr>
      <vt:lpstr>Cambria Math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Bruno</dc:creator>
  <cp:lastModifiedBy>usuario</cp:lastModifiedBy>
  <cp:revision>71</cp:revision>
  <dcterms:created xsi:type="dcterms:W3CDTF">2013-02-07T02:52:15Z</dcterms:created>
  <dcterms:modified xsi:type="dcterms:W3CDTF">2023-02-15T14:29:28Z</dcterms:modified>
</cp:coreProperties>
</file>