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6" r:id="rId4"/>
    <p:sldId id="258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1117" autoAdjust="0"/>
  </p:normalViewPr>
  <p:slideViewPr>
    <p:cSldViewPr snapToGrid="0">
      <p:cViewPr>
        <p:scale>
          <a:sx n="60" d="100"/>
          <a:sy n="60" d="100"/>
        </p:scale>
        <p:origin x="10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0070B6-9AB7-41AE-83FC-DE5BFADA08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4D0092-9624-4CE3-A756-070CAB5843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CCF4E8-8F43-4286-A18E-D5C8F9DF7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1723-9BAA-4BA2-B51C-FB4ED7891949}" type="datetimeFigureOut">
              <a:rPr lang="es-MX" smtClean="0"/>
              <a:t>29/05/2023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EB9C05-E3A9-4B0D-9E8B-549D8C182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270481-DF71-406D-A3B6-EEED0BC5A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4B2F-B410-4AFA-86A9-EEC80A22371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76737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01A548-D76E-41CD-8122-FB14EA811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01E60C8-8848-415F-8161-C75FA20D95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8311B8-1DAC-4A4C-87E1-921E0243F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1723-9BAA-4BA2-B51C-FB4ED7891949}" type="datetimeFigureOut">
              <a:rPr lang="es-MX" smtClean="0"/>
              <a:t>29/05/2023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6BFFFF-DFDB-4D70-9725-C7DF24249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0CD23A-54C6-4798-8F6D-FE0E761F3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4B2F-B410-4AFA-86A9-EEC80A22371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928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1CB0765-D527-4BEA-98EA-FDFE051E50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D88A08-924B-4A4A-A581-28316F00BD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C67DEA-6A33-4AAD-A45C-B3A5CAA62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1723-9BAA-4BA2-B51C-FB4ED7891949}" type="datetimeFigureOut">
              <a:rPr lang="es-MX" smtClean="0"/>
              <a:t>29/05/2023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1294D1-BF12-4D09-BA55-5FB6A5E67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130CB5-4C48-4C37-9428-9BA47BAF0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4B2F-B410-4AFA-86A9-EEC80A22371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11235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686FA8-C480-4179-9CAD-C4BCDE78C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7E83D5-AAD4-481E-A983-F249EBEBC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4D389A-0BF2-4A96-857D-7D58CD04F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1723-9BAA-4BA2-B51C-FB4ED7891949}" type="datetimeFigureOut">
              <a:rPr lang="es-MX" smtClean="0"/>
              <a:t>29/05/2023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75D426-D35B-4907-915D-C1CFBED0A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654FC9-A96D-4AA9-96BE-084FA50AD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4B2F-B410-4AFA-86A9-EEC80A22371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5555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61A091-FA2E-4566-9468-C6C50C38D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61DB3BC-D4F5-4360-A51A-C38DE4170E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807458-33B3-45BC-8227-BC6CBE635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1723-9BAA-4BA2-B51C-FB4ED7891949}" type="datetimeFigureOut">
              <a:rPr lang="es-MX" smtClean="0"/>
              <a:t>29/05/2023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A8E376-252E-4A85-94C2-A6007EF2B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3C650C-600D-4BB5-B49D-B839E44E1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4B2F-B410-4AFA-86A9-EEC80A22371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9785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4F2C92-97B3-4DB8-B29A-5A60671B8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E5F531-5FDD-48C9-A9A0-3110C8CFB3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9E43C70-04F1-4C19-9695-0DAB9D69C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E8CAD63-DC51-4001-BEAB-2477158F2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1723-9BAA-4BA2-B51C-FB4ED7891949}" type="datetimeFigureOut">
              <a:rPr lang="es-MX" smtClean="0"/>
              <a:t>29/05/2023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66F4E0-6950-498C-8515-6DC0848FB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5699972-5749-4B2D-9B39-5AD37D9C9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4B2F-B410-4AFA-86A9-EEC80A22371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30158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2C2E78-BDAF-4FA3-97BC-8618CBF3A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035F21-213D-4117-991D-96D85251F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9E34887-FFA1-4C61-B10E-7B82190EFC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4E8FA7F-1A4A-498E-BED9-E22E9FE21D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7F26FB1-12CD-49E9-8F66-9C493C9D53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AC49202-71A4-40A5-B58B-ACFA0632E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1723-9BAA-4BA2-B51C-FB4ED7891949}" type="datetimeFigureOut">
              <a:rPr lang="es-MX" smtClean="0"/>
              <a:t>29/05/2023</a:t>
            </a:fld>
            <a:endParaRPr lang="es-MX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9A2768E-6FA2-49D4-8A9A-D59159AE8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0B6FF2D-F1B9-4296-8811-19753E32E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4B2F-B410-4AFA-86A9-EEC80A22371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8649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743F6A-733D-42AC-A420-7BBCC986E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A3DF68F-A264-43BD-8282-D52D29E9B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1723-9BAA-4BA2-B51C-FB4ED7891949}" type="datetimeFigureOut">
              <a:rPr lang="es-MX" smtClean="0"/>
              <a:t>29/05/2023</a:t>
            </a:fld>
            <a:endParaRPr lang="es-MX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E12A8A4-6F3B-4A68-A0B7-71AD62B13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1F0F4E6-F38F-4A8F-A9B5-96A0BAFA5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4B2F-B410-4AFA-86A9-EEC80A22371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28441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CBC8960-99D6-4315-A5EE-562D7AFC1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1723-9BAA-4BA2-B51C-FB4ED7891949}" type="datetimeFigureOut">
              <a:rPr lang="es-MX" smtClean="0"/>
              <a:t>29/05/2023</a:t>
            </a:fld>
            <a:endParaRPr lang="es-MX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CCFCE7F-E89E-4FC5-AC78-F53CC2BBC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9C9FE98-E6C1-4107-9B45-3092126CA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4B2F-B410-4AFA-86A9-EEC80A22371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5752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3F2041-EC7B-4492-9C73-B76FD9A76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305391-C005-4AD4-ACAF-2EE022D71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572CBB-7E14-4EC0-A67B-D898E1696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E38AE8C-C4DB-4F26-A621-2D4983C45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1723-9BAA-4BA2-B51C-FB4ED7891949}" type="datetimeFigureOut">
              <a:rPr lang="es-MX" smtClean="0"/>
              <a:t>29/05/2023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5F78E65-159B-418A-AE86-DE71C1A98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1BBE07-0C49-4D8C-B0B3-CD34F0C3E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4B2F-B410-4AFA-86A9-EEC80A22371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37485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E1BB37-E752-4D54-9304-ED5E2C794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F1757C5-8706-4E33-BC6C-032DB2ABDA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F523689-61B4-43BB-B92A-D3C25B09FA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D911D43-B910-41B2-92B2-C02E9C8E4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1723-9BAA-4BA2-B51C-FB4ED7891949}" type="datetimeFigureOut">
              <a:rPr lang="es-MX" smtClean="0"/>
              <a:t>29/05/2023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E26B54E-FBC1-4551-954E-CAEF11591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A40225-1802-4FC2-A2AA-276697F13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4B2F-B410-4AFA-86A9-EEC80A22371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07009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C077EE9-C5DA-4311-A7F2-4783E64F5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62D97CE-77A5-4063-852D-3B4881EFF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7822A7-C40A-499A-BD64-17A0FFFC41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01723-9BAA-4BA2-B51C-FB4ED7891949}" type="datetimeFigureOut">
              <a:rPr lang="es-MX" smtClean="0"/>
              <a:t>29/05/2023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80A903-C9BD-4F6D-A046-49B9839AFC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0A573D-DE84-418D-A440-FA3EA31551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34B2F-B410-4AFA-86A9-EEC80A22371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8760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nsech.edu.mx/documentos/antologias/par/SEMESTRE%20PAR2-12/4semes/ESPECIALIDAD/LOS%20NUMEROS%20Y%20SUS%20RELACIONES%20%2010/Los%20numeros%20y%20sus%20relaciones%2010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1">
            <a:extLst>
              <a:ext uri="{FF2B5EF4-FFF2-40B4-BE49-F238E27FC236}">
                <a16:creationId xmlns:a16="http://schemas.microsoft.com/office/drawing/2014/main" id="{0C64E2B7-3BE8-E841-A3A7-4AA6B10DB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45" y="-36896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23361E73-7D12-400D-095F-AAFDF8E0D81F}"/>
              </a:ext>
            </a:extLst>
          </p:cNvPr>
          <p:cNvGrpSpPr/>
          <p:nvPr/>
        </p:nvGrpSpPr>
        <p:grpSpPr>
          <a:xfrm>
            <a:off x="773589" y="316845"/>
            <a:ext cx="11418411" cy="6541155"/>
            <a:chOff x="773589" y="316845"/>
            <a:chExt cx="11418411" cy="6541155"/>
          </a:xfrm>
        </p:grpSpPr>
        <p:pic>
          <p:nvPicPr>
            <p:cNvPr id="2067" name="image2.png">
              <a:extLst>
                <a:ext uri="{FF2B5EF4-FFF2-40B4-BE49-F238E27FC236}">
                  <a16:creationId xmlns:a16="http://schemas.microsoft.com/office/drawing/2014/main" id="{CAD2A1CC-51F8-CB18-F6FB-A988FF3C7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3589" y="316845"/>
              <a:ext cx="523875" cy="333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6" name="image3.png">
              <a:extLst>
                <a:ext uri="{FF2B5EF4-FFF2-40B4-BE49-F238E27FC236}">
                  <a16:creationId xmlns:a16="http://schemas.microsoft.com/office/drawing/2014/main" id="{05A4FAFF-F324-BBF8-2574-2FF72529A6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2259" y="450181"/>
              <a:ext cx="857250" cy="190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8" name="image1.jpeg">
              <a:extLst>
                <a:ext uri="{FF2B5EF4-FFF2-40B4-BE49-F238E27FC236}">
                  <a16:creationId xmlns:a16="http://schemas.microsoft.com/office/drawing/2014/main" id="{DA330905-6314-4893-4BCC-CBC270E9C9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8237" y="3903663"/>
              <a:ext cx="4703763" cy="29543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image4.jpeg">
              <a:extLst>
                <a:ext uri="{FF2B5EF4-FFF2-40B4-BE49-F238E27FC236}">
                  <a16:creationId xmlns:a16="http://schemas.microsoft.com/office/drawing/2014/main" id="{E576E84D-31A9-20C0-58AC-763D0C60D54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59673" y="334560"/>
              <a:ext cx="307340" cy="330835"/>
            </a:xfrm>
            <a:prstGeom prst="rect">
              <a:avLst/>
            </a:prstGeom>
          </p:spPr>
        </p:pic>
        <p:pic>
          <p:nvPicPr>
            <p:cNvPr id="19" name="image5.jpeg">
              <a:extLst>
                <a:ext uri="{FF2B5EF4-FFF2-40B4-BE49-F238E27FC236}">
                  <a16:creationId xmlns:a16="http://schemas.microsoft.com/office/drawing/2014/main" id="{A3A0E327-CD07-662C-F105-17CF995DF20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16602" y="366945"/>
              <a:ext cx="529590" cy="298450"/>
            </a:xfrm>
            <a:prstGeom prst="rect">
              <a:avLst/>
            </a:prstGeom>
          </p:spPr>
        </p:pic>
        <p:pic>
          <p:nvPicPr>
            <p:cNvPr id="20" name="image6.jpeg">
              <a:extLst>
                <a:ext uri="{FF2B5EF4-FFF2-40B4-BE49-F238E27FC236}">
                  <a16:creationId xmlns:a16="http://schemas.microsoft.com/office/drawing/2014/main" id="{60FAEA42-91E6-00E9-01E1-BCEB8766E8B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89212" y="516170"/>
              <a:ext cx="2189480" cy="1407795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7C23440F-DBBC-F2DE-4CC4-C83AD1993E43}"/>
                </a:ext>
              </a:extLst>
            </p:cNvPr>
            <p:cNvSpPr txBox="1"/>
            <p:nvPr/>
          </p:nvSpPr>
          <p:spPr>
            <a:xfrm>
              <a:off x="1855913" y="2191873"/>
              <a:ext cx="8480174" cy="22320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697230" marR="617220" algn="ctr">
                <a:spcBef>
                  <a:spcPts val="400"/>
                </a:spcBef>
              </a:pPr>
              <a:r>
                <a:rPr lang="pt-PT" sz="40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Memorama</a:t>
              </a:r>
              <a:r>
                <a:rPr lang="pt-PT" sz="4000" b="1" spc="-25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pt-PT" sz="40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tabla</a:t>
              </a:r>
              <a:r>
                <a:rPr lang="pt-PT" sz="4000" b="1" spc="-25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pt-PT" sz="40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del</a:t>
              </a:r>
              <a:r>
                <a:rPr lang="pt-PT" sz="4000" b="1" spc="-5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pt-PT" sz="40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6</a:t>
              </a:r>
              <a:endParaRPr lang="es-MX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>
                <a:spcBef>
                  <a:spcPts val="20"/>
                </a:spcBef>
              </a:pPr>
              <a:endParaRPr lang="es-MX" sz="1800" dirty="0">
                <a:effectLst/>
                <a:latin typeface="Arial MT"/>
                <a:ea typeface="Arial MT"/>
                <a:cs typeface="Arial MT"/>
              </a:endParaRPr>
            </a:p>
            <a:p>
              <a:pPr marL="66040">
                <a:lnSpc>
                  <a:spcPct val="115000"/>
                </a:lnSpc>
                <a:spcBef>
                  <a:spcPts val="5"/>
                </a:spcBef>
                <a:spcAft>
                  <a:spcPts val="0"/>
                </a:spcAft>
              </a:pPr>
              <a:r>
                <a:rPr lang="pt-PT" sz="1800" dirty="0">
                  <a:effectLst/>
                  <a:latin typeface="Arial MT"/>
                  <a:ea typeface="Arial MT"/>
                  <a:cs typeface="Arial MT"/>
                </a:rPr>
                <a:t>Autor(a): Laura Elizabeth Esquivel Portilla </a:t>
              </a:r>
              <a:endParaRPr lang="es-MX" sz="1800" dirty="0">
                <a:effectLst/>
                <a:latin typeface="Arial MT"/>
                <a:ea typeface="Arial MT"/>
                <a:cs typeface="Arial MT"/>
              </a:endParaRPr>
            </a:p>
            <a:p>
              <a:pPr marL="66040" marR="450215">
                <a:lnSpc>
                  <a:spcPct val="115000"/>
                </a:lnSpc>
                <a:spcBef>
                  <a:spcPts val="5"/>
                </a:spcBef>
                <a:spcAft>
                  <a:spcPts val="0"/>
                </a:spcAft>
              </a:pPr>
              <a:r>
                <a:rPr lang="pt-PT" sz="1800" dirty="0">
                  <a:effectLst/>
                  <a:latin typeface="Arial MT"/>
                  <a:ea typeface="Arial MT"/>
                  <a:cs typeface="Arial MT"/>
                </a:rPr>
                <a:t>Escuela para Jóvenes y Adultos “Gral. Lázaro Cárdenas” 15EBA0218S</a:t>
              </a:r>
              <a:endParaRPr lang="es-MX" sz="1800" dirty="0">
                <a:effectLst/>
                <a:latin typeface="Arial MT"/>
                <a:ea typeface="Arial MT"/>
                <a:cs typeface="Arial MT"/>
              </a:endParaRPr>
            </a:p>
            <a:p>
              <a:pPr marL="66040">
                <a:lnSpc>
                  <a:spcPct val="115000"/>
                </a:lnSpc>
                <a:spcBef>
                  <a:spcPts val="10"/>
                </a:spcBef>
                <a:spcAft>
                  <a:spcPts val="0"/>
                </a:spcAft>
              </a:pPr>
              <a:r>
                <a:rPr lang="pt-PT" sz="1800" dirty="0">
                  <a:effectLst/>
                  <a:latin typeface="Arial MT"/>
                  <a:ea typeface="Arial MT"/>
                  <a:cs typeface="Arial MT"/>
                </a:rPr>
                <a:t>Zinacantepec, México</a:t>
              </a:r>
              <a:endParaRPr lang="es-MX" sz="1800" dirty="0">
                <a:effectLst/>
                <a:latin typeface="Arial MT"/>
                <a:ea typeface="Arial MT"/>
                <a:cs typeface="Arial MT"/>
              </a:endParaRPr>
            </a:p>
            <a:p>
              <a:pPr marL="66040">
                <a:lnSpc>
                  <a:spcPct val="115000"/>
                </a:lnSpc>
                <a:spcBef>
                  <a:spcPts val="10"/>
                </a:spcBef>
                <a:spcAft>
                  <a:spcPts val="0"/>
                </a:spcAft>
              </a:pPr>
              <a:r>
                <a:rPr lang="pt-PT" sz="1800" dirty="0">
                  <a:effectLst/>
                  <a:latin typeface="Arial MT"/>
                  <a:ea typeface="Arial MT"/>
                  <a:cs typeface="Arial MT"/>
                </a:rPr>
                <a:t>20 de enero de 2023</a:t>
              </a:r>
              <a:endParaRPr lang="es-MX" sz="1800" dirty="0">
                <a:effectLst/>
                <a:latin typeface="Arial MT"/>
                <a:ea typeface="Arial MT"/>
                <a:cs typeface="Arial MT"/>
              </a:endParaRPr>
            </a:p>
          </p:txBody>
        </p:sp>
        <p:pic>
          <p:nvPicPr>
            <p:cNvPr id="23" name="image7.jpeg">
              <a:extLst>
                <a:ext uri="{FF2B5EF4-FFF2-40B4-BE49-F238E27FC236}">
                  <a16:creationId xmlns:a16="http://schemas.microsoft.com/office/drawing/2014/main" id="{4ECEC7BE-CEC0-455B-9FE8-33C6DFAA941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966913" y="4691802"/>
              <a:ext cx="1292860" cy="5314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0369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644C7C29-BCE1-8C07-45B6-4100DD0253FA}"/>
              </a:ext>
            </a:extLst>
          </p:cNvPr>
          <p:cNvSpPr txBox="1"/>
          <p:nvPr/>
        </p:nvSpPr>
        <p:spPr>
          <a:xfrm>
            <a:off x="705853" y="373035"/>
            <a:ext cx="10780294" cy="58580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800" dirty="0">
                <a:latin typeface="Arial MT"/>
              </a:rPr>
              <a:t>Las matemáticas </a:t>
            </a:r>
            <a:r>
              <a:rPr lang="es-ES" dirty="0">
                <a:latin typeface="Arial MT"/>
              </a:rPr>
              <a:t>como ciencia, está encaminada a la solución de situaciones problemáticas a través de diversos procedimientos, en todo ello los símbolos se hacen presente para llegar a la solución de los mismos. Las matemáticas son un conjunto de conceptos, métodos y técnicas mediante los cuales es posible analizar fenómenos y situaciones en contextos diversos; interpretar y procesar información, tanto cuantitativa como cualitativa; identificar patrones y regularidades, así como plantear y resolver problemas. </a:t>
            </a:r>
            <a:r>
              <a:rPr lang="es-MX" dirty="0">
                <a:latin typeface="Arial MT"/>
              </a:rPr>
              <a:t>(SEP, 2017, p. 299).</a:t>
            </a:r>
            <a:endParaRPr lang="es-ES" dirty="0">
              <a:latin typeface="Arial MT"/>
            </a:endParaRPr>
          </a:p>
          <a:p>
            <a:pPr algn="just">
              <a:lnSpc>
                <a:spcPct val="150000"/>
              </a:lnSpc>
            </a:pPr>
            <a:r>
              <a:rPr lang="es-ES" sz="1800" dirty="0">
                <a:latin typeface="Arial MT"/>
              </a:rPr>
              <a:t>Es a través del juego como herramienta de aprendizaje que se puede despertar en los alumnos el interés y la pasión por continuar aprendiendo. Con el siguiente </a:t>
            </a:r>
            <a:r>
              <a:rPr lang="es-ES" sz="1800" dirty="0" err="1">
                <a:latin typeface="Arial MT"/>
              </a:rPr>
              <a:t>memorama</a:t>
            </a:r>
            <a:r>
              <a:rPr lang="es-ES" sz="1800" dirty="0">
                <a:latin typeface="Arial MT"/>
              </a:rPr>
              <a:t> los alumnos podrán repasar el valor de la tabla del seis, enfatizando que las tablas de multiplicar le ayudan a realizar operaciones grandes, a resolver divisiones entre otras cosas, llegando a descubrir la relación que existe entre dos números. </a:t>
            </a:r>
            <a:endParaRPr lang="es-MX" sz="1100" dirty="0">
              <a:latin typeface="Arial MT"/>
            </a:endParaRPr>
          </a:p>
          <a:p>
            <a:pPr algn="just">
              <a:lnSpc>
                <a:spcPct val="150000"/>
              </a:lnSpc>
            </a:pPr>
            <a:r>
              <a:rPr lang="es-MX" sz="1800" dirty="0">
                <a:latin typeface="Arial MT"/>
              </a:rPr>
              <a:t>El aprendizaje esperado que se pretende alcanzar con este </a:t>
            </a:r>
            <a:r>
              <a:rPr lang="es-MX" dirty="0" err="1">
                <a:latin typeface="Arial MT"/>
              </a:rPr>
              <a:t>memorama</a:t>
            </a:r>
            <a:r>
              <a:rPr lang="es-MX" dirty="0">
                <a:latin typeface="Arial MT"/>
              </a:rPr>
              <a:t> en segundo grado de educación primaria es: </a:t>
            </a:r>
            <a:r>
              <a:rPr lang="es-MX" i="1" dirty="0">
                <a:latin typeface="Arial MT"/>
              </a:rPr>
              <a:t>resuelve problemas de multiplicación con números naturales menores que 10. (SEP, 2017, p. 317).</a:t>
            </a:r>
            <a:endParaRPr lang="es-ES" i="1" dirty="0">
              <a:latin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2358500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RTA 1">
            <a:extLst>
              <a:ext uri="{FF2B5EF4-FFF2-40B4-BE49-F238E27FC236}">
                <a16:creationId xmlns:a16="http://schemas.microsoft.com/office/drawing/2014/main" id="{2CAF8051-959A-4162-805B-ADDB417714F1}"/>
              </a:ext>
            </a:extLst>
          </p:cNvPr>
          <p:cNvSpPr/>
          <p:nvPr/>
        </p:nvSpPr>
        <p:spPr>
          <a:xfrm>
            <a:off x="4277053" y="4790419"/>
            <a:ext cx="1047750" cy="165735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6" name="TAPA 1">
            <a:extLst>
              <a:ext uri="{FF2B5EF4-FFF2-40B4-BE49-F238E27FC236}">
                <a16:creationId xmlns:a16="http://schemas.microsoft.com/office/drawing/2014/main" id="{5E7C308F-9A2A-4114-85C9-E5C5C397B5E4}"/>
              </a:ext>
            </a:extLst>
          </p:cNvPr>
          <p:cNvSpPr/>
          <p:nvPr/>
        </p:nvSpPr>
        <p:spPr>
          <a:xfrm>
            <a:off x="4272455" y="4790419"/>
            <a:ext cx="1047750" cy="16573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7" name="CARTA 1">
            <a:extLst>
              <a:ext uri="{FF2B5EF4-FFF2-40B4-BE49-F238E27FC236}">
                <a16:creationId xmlns:a16="http://schemas.microsoft.com/office/drawing/2014/main" id="{84FDC735-5EF4-4FB7-BCAE-69C82D18D02B}"/>
              </a:ext>
            </a:extLst>
          </p:cNvPr>
          <p:cNvSpPr/>
          <p:nvPr/>
        </p:nvSpPr>
        <p:spPr>
          <a:xfrm>
            <a:off x="2974428" y="885826"/>
            <a:ext cx="1047750" cy="165735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6 X 1 </a:t>
            </a:r>
          </a:p>
        </p:txBody>
      </p:sp>
      <p:sp>
        <p:nvSpPr>
          <p:cNvPr id="8" name="TAPA 1">
            <a:extLst>
              <a:ext uri="{FF2B5EF4-FFF2-40B4-BE49-F238E27FC236}">
                <a16:creationId xmlns:a16="http://schemas.microsoft.com/office/drawing/2014/main" id="{F43960C8-3858-44B6-AB7A-10C021352065}"/>
              </a:ext>
            </a:extLst>
          </p:cNvPr>
          <p:cNvSpPr/>
          <p:nvPr/>
        </p:nvSpPr>
        <p:spPr>
          <a:xfrm>
            <a:off x="2974428" y="885826"/>
            <a:ext cx="1047750" cy="16573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9" name="CARTA 1">
            <a:extLst>
              <a:ext uri="{FF2B5EF4-FFF2-40B4-BE49-F238E27FC236}">
                <a16:creationId xmlns:a16="http://schemas.microsoft.com/office/drawing/2014/main" id="{97353466-3B83-4235-ACA5-079C248084A5}"/>
              </a:ext>
            </a:extLst>
          </p:cNvPr>
          <p:cNvSpPr/>
          <p:nvPr/>
        </p:nvSpPr>
        <p:spPr>
          <a:xfrm>
            <a:off x="5570482" y="885826"/>
            <a:ext cx="1047750" cy="165735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6 X 8</a:t>
            </a:r>
          </a:p>
        </p:txBody>
      </p:sp>
      <p:sp>
        <p:nvSpPr>
          <p:cNvPr id="10" name="TAPA 1">
            <a:extLst>
              <a:ext uri="{FF2B5EF4-FFF2-40B4-BE49-F238E27FC236}">
                <a16:creationId xmlns:a16="http://schemas.microsoft.com/office/drawing/2014/main" id="{C633BAFC-19BE-4FCC-9947-F8BE2EE26452}"/>
              </a:ext>
            </a:extLst>
          </p:cNvPr>
          <p:cNvSpPr/>
          <p:nvPr/>
        </p:nvSpPr>
        <p:spPr>
          <a:xfrm>
            <a:off x="5570482" y="885826"/>
            <a:ext cx="1047750" cy="16573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1" name="CARTA 1">
            <a:extLst>
              <a:ext uri="{FF2B5EF4-FFF2-40B4-BE49-F238E27FC236}">
                <a16:creationId xmlns:a16="http://schemas.microsoft.com/office/drawing/2014/main" id="{49A13D13-B33C-4976-95DD-A3B326832BE4}"/>
              </a:ext>
            </a:extLst>
          </p:cNvPr>
          <p:cNvSpPr/>
          <p:nvPr/>
        </p:nvSpPr>
        <p:spPr>
          <a:xfrm>
            <a:off x="4272455" y="885826"/>
            <a:ext cx="1047750" cy="165735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60</a:t>
            </a:r>
          </a:p>
        </p:txBody>
      </p:sp>
      <p:sp>
        <p:nvSpPr>
          <p:cNvPr id="12" name="TAPA 1">
            <a:extLst>
              <a:ext uri="{FF2B5EF4-FFF2-40B4-BE49-F238E27FC236}">
                <a16:creationId xmlns:a16="http://schemas.microsoft.com/office/drawing/2014/main" id="{34D3B57E-3827-4964-B4E1-131B830241BA}"/>
              </a:ext>
            </a:extLst>
          </p:cNvPr>
          <p:cNvSpPr/>
          <p:nvPr/>
        </p:nvSpPr>
        <p:spPr>
          <a:xfrm>
            <a:off x="4272455" y="885826"/>
            <a:ext cx="1047750" cy="16573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3" name="CARTA 1">
            <a:extLst>
              <a:ext uri="{FF2B5EF4-FFF2-40B4-BE49-F238E27FC236}">
                <a16:creationId xmlns:a16="http://schemas.microsoft.com/office/drawing/2014/main" id="{25631E70-3B56-4540-949D-A765254720FE}"/>
              </a:ext>
            </a:extLst>
          </p:cNvPr>
          <p:cNvSpPr/>
          <p:nvPr/>
        </p:nvSpPr>
        <p:spPr>
          <a:xfrm>
            <a:off x="6871797" y="885826"/>
            <a:ext cx="1047750" cy="165735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4" name="TAPA 1">
            <a:extLst>
              <a:ext uri="{FF2B5EF4-FFF2-40B4-BE49-F238E27FC236}">
                <a16:creationId xmlns:a16="http://schemas.microsoft.com/office/drawing/2014/main" id="{BF11BB29-5CC9-4235-A569-C26947DAB2FE}"/>
              </a:ext>
            </a:extLst>
          </p:cNvPr>
          <p:cNvSpPr/>
          <p:nvPr/>
        </p:nvSpPr>
        <p:spPr>
          <a:xfrm>
            <a:off x="6871797" y="885826"/>
            <a:ext cx="1047750" cy="16573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5" name="CARTA 1">
            <a:extLst>
              <a:ext uri="{FF2B5EF4-FFF2-40B4-BE49-F238E27FC236}">
                <a16:creationId xmlns:a16="http://schemas.microsoft.com/office/drawing/2014/main" id="{99E9C029-5F09-4624-9BBD-55A726892BE9}"/>
              </a:ext>
            </a:extLst>
          </p:cNvPr>
          <p:cNvSpPr/>
          <p:nvPr/>
        </p:nvSpPr>
        <p:spPr>
          <a:xfrm>
            <a:off x="8169824" y="885826"/>
            <a:ext cx="1047750" cy="165735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6 X 0</a:t>
            </a:r>
          </a:p>
        </p:txBody>
      </p:sp>
      <p:sp>
        <p:nvSpPr>
          <p:cNvPr id="16" name="TAPA 1">
            <a:extLst>
              <a:ext uri="{FF2B5EF4-FFF2-40B4-BE49-F238E27FC236}">
                <a16:creationId xmlns:a16="http://schemas.microsoft.com/office/drawing/2014/main" id="{CD038817-DF50-4B01-94E7-BD9941527D3B}"/>
              </a:ext>
            </a:extLst>
          </p:cNvPr>
          <p:cNvSpPr/>
          <p:nvPr/>
        </p:nvSpPr>
        <p:spPr>
          <a:xfrm>
            <a:off x="8169824" y="885826"/>
            <a:ext cx="1047750" cy="16573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7" name="CARTA 1">
            <a:extLst>
              <a:ext uri="{FF2B5EF4-FFF2-40B4-BE49-F238E27FC236}">
                <a16:creationId xmlns:a16="http://schemas.microsoft.com/office/drawing/2014/main" id="{4CB1BFCF-5B20-4367-945B-D3811CC214F1}"/>
              </a:ext>
            </a:extLst>
          </p:cNvPr>
          <p:cNvSpPr/>
          <p:nvPr/>
        </p:nvSpPr>
        <p:spPr>
          <a:xfrm>
            <a:off x="5570482" y="4790419"/>
            <a:ext cx="1047750" cy="165735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6 X 9</a:t>
            </a:r>
          </a:p>
        </p:txBody>
      </p:sp>
      <p:sp>
        <p:nvSpPr>
          <p:cNvPr id="18" name="TAPA 1">
            <a:extLst>
              <a:ext uri="{FF2B5EF4-FFF2-40B4-BE49-F238E27FC236}">
                <a16:creationId xmlns:a16="http://schemas.microsoft.com/office/drawing/2014/main" id="{E2310FA3-1351-4CD6-AF23-754C1937F2D2}"/>
              </a:ext>
            </a:extLst>
          </p:cNvPr>
          <p:cNvSpPr/>
          <p:nvPr/>
        </p:nvSpPr>
        <p:spPr>
          <a:xfrm>
            <a:off x="5575080" y="4790419"/>
            <a:ext cx="1047750" cy="16573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19" name="CARTA 1">
            <a:extLst>
              <a:ext uri="{FF2B5EF4-FFF2-40B4-BE49-F238E27FC236}">
                <a16:creationId xmlns:a16="http://schemas.microsoft.com/office/drawing/2014/main" id="{E87CC98C-48BF-47E8-BD79-076B7B049C26}"/>
              </a:ext>
            </a:extLst>
          </p:cNvPr>
          <p:cNvSpPr/>
          <p:nvPr/>
        </p:nvSpPr>
        <p:spPr>
          <a:xfrm>
            <a:off x="2974428" y="2772433"/>
            <a:ext cx="1047750" cy="165735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6 X 7 </a:t>
            </a:r>
          </a:p>
        </p:txBody>
      </p:sp>
      <p:sp>
        <p:nvSpPr>
          <p:cNvPr id="20" name="TAPA 1">
            <a:extLst>
              <a:ext uri="{FF2B5EF4-FFF2-40B4-BE49-F238E27FC236}">
                <a16:creationId xmlns:a16="http://schemas.microsoft.com/office/drawing/2014/main" id="{8B141AC0-ACF7-41EC-B2C7-C5D7DA72F9FC}"/>
              </a:ext>
            </a:extLst>
          </p:cNvPr>
          <p:cNvSpPr/>
          <p:nvPr/>
        </p:nvSpPr>
        <p:spPr>
          <a:xfrm>
            <a:off x="2974428" y="2772433"/>
            <a:ext cx="1047750" cy="16573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1" name="CARTA 1">
            <a:extLst>
              <a:ext uri="{FF2B5EF4-FFF2-40B4-BE49-F238E27FC236}">
                <a16:creationId xmlns:a16="http://schemas.microsoft.com/office/drawing/2014/main" id="{1587518C-9405-43F0-97D1-AB81DE7BA510}"/>
              </a:ext>
            </a:extLst>
          </p:cNvPr>
          <p:cNvSpPr/>
          <p:nvPr/>
        </p:nvSpPr>
        <p:spPr>
          <a:xfrm>
            <a:off x="9482303" y="929182"/>
            <a:ext cx="1047750" cy="165735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2" name="TAPA 1">
            <a:extLst>
              <a:ext uri="{FF2B5EF4-FFF2-40B4-BE49-F238E27FC236}">
                <a16:creationId xmlns:a16="http://schemas.microsoft.com/office/drawing/2014/main" id="{2FE0A68C-C703-492A-9129-AFF8FAAD4C4A}"/>
              </a:ext>
            </a:extLst>
          </p:cNvPr>
          <p:cNvSpPr/>
          <p:nvPr/>
        </p:nvSpPr>
        <p:spPr>
          <a:xfrm>
            <a:off x="9482303" y="929182"/>
            <a:ext cx="1047750" cy="16573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3" name="CARTA 1">
            <a:extLst>
              <a:ext uri="{FF2B5EF4-FFF2-40B4-BE49-F238E27FC236}">
                <a16:creationId xmlns:a16="http://schemas.microsoft.com/office/drawing/2014/main" id="{1CD47741-29E1-4C2A-B74B-61EE3CD50733}"/>
              </a:ext>
            </a:extLst>
          </p:cNvPr>
          <p:cNvSpPr/>
          <p:nvPr/>
        </p:nvSpPr>
        <p:spPr>
          <a:xfrm>
            <a:off x="10803647" y="885826"/>
            <a:ext cx="1047750" cy="165735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24" name="TAPA 1">
            <a:extLst>
              <a:ext uri="{FF2B5EF4-FFF2-40B4-BE49-F238E27FC236}">
                <a16:creationId xmlns:a16="http://schemas.microsoft.com/office/drawing/2014/main" id="{E5A58EA9-36FD-4C95-B4BA-1C42BA5E9132}"/>
              </a:ext>
            </a:extLst>
          </p:cNvPr>
          <p:cNvSpPr/>
          <p:nvPr/>
        </p:nvSpPr>
        <p:spPr>
          <a:xfrm>
            <a:off x="10780330" y="869898"/>
            <a:ext cx="1047750" cy="16573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5" name="CARTA 1">
            <a:extLst>
              <a:ext uri="{FF2B5EF4-FFF2-40B4-BE49-F238E27FC236}">
                <a16:creationId xmlns:a16="http://schemas.microsoft.com/office/drawing/2014/main" id="{6BF7523B-17B6-4692-BAC6-442B7CD29E02}"/>
              </a:ext>
            </a:extLst>
          </p:cNvPr>
          <p:cNvSpPr/>
          <p:nvPr/>
        </p:nvSpPr>
        <p:spPr>
          <a:xfrm>
            <a:off x="4272455" y="2772433"/>
            <a:ext cx="1047750" cy="165735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6" name="TAPA 1">
            <a:extLst>
              <a:ext uri="{FF2B5EF4-FFF2-40B4-BE49-F238E27FC236}">
                <a16:creationId xmlns:a16="http://schemas.microsoft.com/office/drawing/2014/main" id="{1A0B4AAA-E690-4B21-A5D7-523D701DFB7C}"/>
              </a:ext>
            </a:extLst>
          </p:cNvPr>
          <p:cNvSpPr/>
          <p:nvPr/>
        </p:nvSpPr>
        <p:spPr>
          <a:xfrm>
            <a:off x="4272786" y="2772433"/>
            <a:ext cx="1047750" cy="16573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7" name="CARTA 1">
            <a:extLst>
              <a:ext uri="{FF2B5EF4-FFF2-40B4-BE49-F238E27FC236}">
                <a16:creationId xmlns:a16="http://schemas.microsoft.com/office/drawing/2014/main" id="{22DEA3FE-2ABE-4E40-8060-F06DEFF3175B}"/>
              </a:ext>
            </a:extLst>
          </p:cNvPr>
          <p:cNvSpPr/>
          <p:nvPr/>
        </p:nvSpPr>
        <p:spPr>
          <a:xfrm>
            <a:off x="5534355" y="2772433"/>
            <a:ext cx="1047750" cy="165735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6 X 2</a:t>
            </a:r>
          </a:p>
        </p:txBody>
      </p:sp>
      <p:sp>
        <p:nvSpPr>
          <p:cNvPr id="28" name="TAPA 1">
            <a:extLst>
              <a:ext uri="{FF2B5EF4-FFF2-40B4-BE49-F238E27FC236}">
                <a16:creationId xmlns:a16="http://schemas.microsoft.com/office/drawing/2014/main" id="{198BA2D3-2F17-4C3B-89B2-126002D21A50}"/>
              </a:ext>
            </a:extLst>
          </p:cNvPr>
          <p:cNvSpPr/>
          <p:nvPr/>
        </p:nvSpPr>
        <p:spPr>
          <a:xfrm>
            <a:off x="5534024" y="2772433"/>
            <a:ext cx="1047750" cy="16573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29" name="CARTA 1">
            <a:extLst>
              <a:ext uri="{FF2B5EF4-FFF2-40B4-BE49-F238E27FC236}">
                <a16:creationId xmlns:a16="http://schemas.microsoft.com/office/drawing/2014/main" id="{E52BBDA0-8F7F-4BDB-858B-13BB88387AB8}"/>
              </a:ext>
            </a:extLst>
          </p:cNvPr>
          <p:cNvSpPr/>
          <p:nvPr/>
        </p:nvSpPr>
        <p:spPr>
          <a:xfrm>
            <a:off x="6871797" y="2772433"/>
            <a:ext cx="1047750" cy="165735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30" name="TAPA 1">
            <a:extLst>
              <a:ext uri="{FF2B5EF4-FFF2-40B4-BE49-F238E27FC236}">
                <a16:creationId xmlns:a16="http://schemas.microsoft.com/office/drawing/2014/main" id="{F7EFC0F5-475E-4348-B392-4487AD5E637D}"/>
              </a:ext>
            </a:extLst>
          </p:cNvPr>
          <p:cNvSpPr/>
          <p:nvPr/>
        </p:nvSpPr>
        <p:spPr>
          <a:xfrm>
            <a:off x="6871797" y="2772433"/>
            <a:ext cx="1047750" cy="16573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31" name="CARTA 1">
            <a:extLst>
              <a:ext uri="{FF2B5EF4-FFF2-40B4-BE49-F238E27FC236}">
                <a16:creationId xmlns:a16="http://schemas.microsoft.com/office/drawing/2014/main" id="{7C05B47B-7567-4DA2-B4A8-04ADDB5286D7}"/>
              </a:ext>
            </a:extLst>
          </p:cNvPr>
          <p:cNvSpPr/>
          <p:nvPr/>
        </p:nvSpPr>
        <p:spPr>
          <a:xfrm>
            <a:off x="8169824" y="2772433"/>
            <a:ext cx="1047750" cy="165735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36</a:t>
            </a:r>
          </a:p>
        </p:txBody>
      </p:sp>
      <p:sp>
        <p:nvSpPr>
          <p:cNvPr id="32" name="TAPA 1">
            <a:extLst>
              <a:ext uri="{FF2B5EF4-FFF2-40B4-BE49-F238E27FC236}">
                <a16:creationId xmlns:a16="http://schemas.microsoft.com/office/drawing/2014/main" id="{2610B453-C2C2-4654-A4A7-C09735E3188A}"/>
              </a:ext>
            </a:extLst>
          </p:cNvPr>
          <p:cNvSpPr/>
          <p:nvPr/>
        </p:nvSpPr>
        <p:spPr>
          <a:xfrm>
            <a:off x="8169824" y="2772433"/>
            <a:ext cx="1047750" cy="16573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33" name="CARTA 1">
            <a:extLst>
              <a:ext uri="{FF2B5EF4-FFF2-40B4-BE49-F238E27FC236}">
                <a16:creationId xmlns:a16="http://schemas.microsoft.com/office/drawing/2014/main" id="{0BE62017-D8CE-463A-80BB-BAE1B91F9B23}"/>
              </a:ext>
            </a:extLst>
          </p:cNvPr>
          <p:cNvSpPr/>
          <p:nvPr/>
        </p:nvSpPr>
        <p:spPr>
          <a:xfrm>
            <a:off x="9482303" y="2772433"/>
            <a:ext cx="1047750" cy="165735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6 X 3 </a:t>
            </a:r>
          </a:p>
        </p:txBody>
      </p:sp>
      <p:sp>
        <p:nvSpPr>
          <p:cNvPr id="34" name="TAPA 1">
            <a:extLst>
              <a:ext uri="{FF2B5EF4-FFF2-40B4-BE49-F238E27FC236}">
                <a16:creationId xmlns:a16="http://schemas.microsoft.com/office/drawing/2014/main" id="{482A8478-CBE9-4F60-A2C6-71829479759D}"/>
              </a:ext>
            </a:extLst>
          </p:cNvPr>
          <p:cNvSpPr/>
          <p:nvPr/>
        </p:nvSpPr>
        <p:spPr>
          <a:xfrm>
            <a:off x="9482303" y="2772433"/>
            <a:ext cx="1047750" cy="16573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35" name="CARTA 1">
            <a:extLst>
              <a:ext uri="{FF2B5EF4-FFF2-40B4-BE49-F238E27FC236}">
                <a16:creationId xmlns:a16="http://schemas.microsoft.com/office/drawing/2014/main" id="{51D7107E-D199-4BBC-92F8-2C374F07A50E}"/>
              </a:ext>
            </a:extLst>
          </p:cNvPr>
          <p:cNvSpPr/>
          <p:nvPr/>
        </p:nvSpPr>
        <p:spPr>
          <a:xfrm>
            <a:off x="10780330" y="2772433"/>
            <a:ext cx="1047750" cy="165735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6 X 10</a:t>
            </a:r>
          </a:p>
        </p:txBody>
      </p:sp>
      <p:sp>
        <p:nvSpPr>
          <p:cNvPr id="36" name="TAPA 1">
            <a:extLst>
              <a:ext uri="{FF2B5EF4-FFF2-40B4-BE49-F238E27FC236}">
                <a16:creationId xmlns:a16="http://schemas.microsoft.com/office/drawing/2014/main" id="{62B4EC61-A30F-4AA8-9A6B-A77377809411}"/>
              </a:ext>
            </a:extLst>
          </p:cNvPr>
          <p:cNvSpPr/>
          <p:nvPr/>
        </p:nvSpPr>
        <p:spPr>
          <a:xfrm>
            <a:off x="10794782" y="2756505"/>
            <a:ext cx="1047750" cy="16573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37" name="CARTA 1">
            <a:extLst>
              <a:ext uri="{FF2B5EF4-FFF2-40B4-BE49-F238E27FC236}">
                <a16:creationId xmlns:a16="http://schemas.microsoft.com/office/drawing/2014/main" id="{8C10ECF5-A603-4F40-87D5-A0B01129D25B}"/>
              </a:ext>
            </a:extLst>
          </p:cNvPr>
          <p:cNvSpPr/>
          <p:nvPr/>
        </p:nvSpPr>
        <p:spPr>
          <a:xfrm>
            <a:off x="9505620" y="4790419"/>
            <a:ext cx="1047750" cy="165735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6 X 6 </a:t>
            </a:r>
          </a:p>
        </p:txBody>
      </p:sp>
      <p:sp>
        <p:nvSpPr>
          <p:cNvPr id="38" name="TAPA 1">
            <a:extLst>
              <a:ext uri="{FF2B5EF4-FFF2-40B4-BE49-F238E27FC236}">
                <a16:creationId xmlns:a16="http://schemas.microsoft.com/office/drawing/2014/main" id="{404E80AB-4C7A-4B12-B49B-1FF6126EDA36}"/>
              </a:ext>
            </a:extLst>
          </p:cNvPr>
          <p:cNvSpPr/>
          <p:nvPr/>
        </p:nvSpPr>
        <p:spPr>
          <a:xfrm>
            <a:off x="9505620" y="4790419"/>
            <a:ext cx="1047750" cy="16573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19</a:t>
            </a:r>
          </a:p>
        </p:txBody>
      </p:sp>
      <p:sp>
        <p:nvSpPr>
          <p:cNvPr id="39" name="CARTA 1">
            <a:extLst>
              <a:ext uri="{FF2B5EF4-FFF2-40B4-BE49-F238E27FC236}">
                <a16:creationId xmlns:a16="http://schemas.microsoft.com/office/drawing/2014/main" id="{FE953E8C-3FBD-453A-BE80-EFC5C8B049FB}"/>
              </a:ext>
            </a:extLst>
          </p:cNvPr>
          <p:cNvSpPr/>
          <p:nvPr/>
        </p:nvSpPr>
        <p:spPr>
          <a:xfrm>
            <a:off x="10803647" y="4790419"/>
            <a:ext cx="1047750" cy="165735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54</a:t>
            </a:r>
          </a:p>
        </p:txBody>
      </p:sp>
      <p:sp>
        <p:nvSpPr>
          <p:cNvPr id="40" name="TAPA 1">
            <a:extLst>
              <a:ext uri="{FF2B5EF4-FFF2-40B4-BE49-F238E27FC236}">
                <a16:creationId xmlns:a16="http://schemas.microsoft.com/office/drawing/2014/main" id="{A83EDCEF-5726-4DAE-BF94-34123CD4A0E5}"/>
              </a:ext>
            </a:extLst>
          </p:cNvPr>
          <p:cNvSpPr/>
          <p:nvPr/>
        </p:nvSpPr>
        <p:spPr>
          <a:xfrm>
            <a:off x="10803647" y="4790419"/>
            <a:ext cx="1047750" cy="16573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41" name="CARTA 1">
            <a:extLst>
              <a:ext uri="{FF2B5EF4-FFF2-40B4-BE49-F238E27FC236}">
                <a16:creationId xmlns:a16="http://schemas.microsoft.com/office/drawing/2014/main" id="{1BD00C0D-16D6-46FC-BD4D-D1134AF1AC7D}"/>
              </a:ext>
            </a:extLst>
          </p:cNvPr>
          <p:cNvSpPr/>
          <p:nvPr/>
        </p:nvSpPr>
        <p:spPr>
          <a:xfrm>
            <a:off x="6909566" y="4790419"/>
            <a:ext cx="1047750" cy="165735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6 X 4</a:t>
            </a:r>
          </a:p>
        </p:txBody>
      </p:sp>
      <p:sp>
        <p:nvSpPr>
          <p:cNvPr id="42" name="TAPA 1">
            <a:extLst>
              <a:ext uri="{FF2B5EF4-FFF2-40B4-BE49-F238E27FC236}">
                <a16:creationId xmlns:a16="http://schemas.microsoft.com/office/drawing/2014/main" id="{5A019903-84DF-4266-9586-0DED2AC0711E}"/>
              </a:ext>
            </a:extLst>
          </p:cNvPr>
          <p:cNvSpPr/>
          <p:nvPr/>
        </p:nvSpPr>
        <p:spPr>
          <a:xfrm>
            <a:off x="6909566" y="4790419"/>
            <a:ext cx="1047750" cy="16573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17</a:t>
            </a:r>
          </a:p>
        </p:txBody>
      </p:sp>
      <p:sp>
        <p:nvSpPr>
          <p:cNvPr id="43" name="CARTA 1">
            <a:extLst>
              <a:ext uri="{FF2B5EF4-FFF2-40B4-BE49-F238E27FC236}">
                <a16:creationId xmlns:a16="http://schemas.microsoft.com/office/drawing/2014/main" id="{A7ECCADB-0003-4E33-B7E8-C3757A759D22}"/>
              </a:ext>
            </a:extLst>
          </p:cNvPr>
          <p:cNvSpPr/>
          <p:nvPr/>
        </p:nvSpPr>
        <p:spPr>
          <a:xfrm>
            <a:off x="8207593" y="4790419"/>
            <a:ext cx="1047750" cy="165735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48</a:t>
            </a:r>
          </a:p>
        </p:txBody>
      </p:sp>
      <p:sp>
        <p:nvSpPr>
          <p:cNvPr id="44" name="TAPA 1">
            <a:extLst>
              <a:ext uri="{FF2B5EF4-FFF2-40B4-BE49-F238E27FC236}">
                <a16:creationId xmlns:a16="http://schemas.microsoft.com/office/drawing/2014/main" id="{5A4218D5-DFC5-41B8-9083-FF725C35EA86}"/>
              </a:ext>
            </a:extLst>
          </p:cNvPr>
          <p:cNvSpPr/>
          <p:nvPr/>
        </p:nvSpPr>
        <p:spPr>
          <a:xfrm>
            <a:off x="8207593" y="4790419"/>
            <a:ext cx="1047750" cy="16573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18</a:t>
            </a:r>
          </a:p>
        </p:txBody>
      </p:sp>
      <p:sp>
        <p:nvSpPr>
          <p:cNvPr id="47" name="CARTA 1">
            <a:extLst>
              <a:ext uri="{FF2B5EF4-FFF2-40B4-BE49-F238E27FC236}">
                <a16:creationId xmlns:a16="http://schemas.microsoft.com/office/drawing/2014/main" id="{3E649EF6-1EF0-483D-908B-5295F95E5F6B}"/>
              </a:ext>
            </a:extLst>
          </p:cNvPr>
          <p:cNvSpPr/>
          <p:nvPr/>
        </p:nvSpPr>
        <p:spPr>
          <a:xfrm>
            <a:off x="2933371" y="4790419"/>
            <a:ext cx="1047750" cy="165735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6 X 5</a:t>
            </a:r>
          </a:p>
        </p:txBody>
      </p:sp>
      <p:sp>
        <p:nvSpPr>
          <p:cNvPr id="48" name="TAPA 1">
            <a:extLst>
              <a:ext uri="{FF2B5EF4-FFF2-40B4-BE49-F238E27FC236}">
                <a16:creationId xmlns:a16="http://schemas.microsoft.com/office/drawing/2014/main" id="{6CD4E88D-A036-4F00-9A58-3991C8579C35}"/>
              </a:ext>
            </a:extLst>
          </p:cNvPr>
          <p:cNvSpPr/>
          <p:nvPr/>
        </p:nvSpPr>
        <p:spPr>
          <a:xfrm>
            <a:off x="2933371" y="4790419"/>
            <a:ext cx="1047750" cy="16573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14</a:t>
            </a:r>
          </a:p>
        </p:txBody>
      </p:sp>
      <p:pic>
        <p:nvPicPr>
          <p:cNvPr id="1026" name="Picture 2" descr="Clientmoji">
            <a:extLst>
              <a:ext uri="{FF2B5EF4-FFF2-40B4-BE49-F238E27FC236}">
                <a16:creationId xmlns:a16="http://schemas.microsoft.com/office/drawing/2014/main" id="{5D5EFAB1-7CF3-4E7E-8BAE-87D4FFCC0B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39780">
            <a:off x="374545" y="374546"/>
            <a:ext cx="3161489" cy="3161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3953650D-51FE-4116-A29D-5368A899F451}"/>
              </a:ext>
            </a:extLst>
          </p:cNvPr>
          <p:cNvSpPr txBox="1"/>
          <p:nvPr/>
        </p:nvSpPr>
        <p:spPr>
          <a:xfrm>
            <a:off x="634481" y="4553339"/>
            <a:ext cx="17541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rgbClr val="002060"/>
                </a:solidFill>
                <a:latin typeface="Broadway" panose="04040905080B02020502" pitchFamily="82" charset="0"/>
              </a:rPr>
              <a:t>TABLA DEL 6</a:t>
            </a:r>
          </a:p>
        </p:txBody>
      </p:sp>
    </p:spTree>
    <p:extLst>
      <p:ext uri="{BB962C8B-B14F-4D97-AF65-F5344CB8AC3E}">
        <p14:creationId xmlns:p14="http://schemas.microsoft.com/office/powerpoint/2010/main" val="303187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8" grpId="1" animBg="1"/>
      <p:bldP spid="10" grpId="0" animBg="1"/>
      <p:bldP spid="10" grpId="1" animBg="1"/>
      <p:bldP spid="12" grpId="0" animBg="1"/>
      <p:bldP spid="12" grpId="1" animBg="1"/>
      <p:bldP spid="14" grpId="0" animBg="1"/>
      <p:bldP spid="14" grpId="1" animBg="1"/>
      <p:bldP spid="16" grpId="0" animBg="1"/>
      <p:bldP spid="16" grpId="1" animBg="1"/>
      <p:bldP spid="18" grpId="0" animBg="1"/>
      <p:bldP spid="18" grpId="1" animBg="1"/>
      <p:bldP spid="20" grpId="0" animBg="1"/>
      <p:bldP spid="20" grpId="1" animBg="1"/>
      <p:bldP spid="22" grpId="0" animBg="1"/>
      <p:bldP spid="22" grpId="1" animBg="1"/>
      <p:bldP spid="24" grpId="0" animBg="1"/>
      <p:bldP spid="24" grpId="1" animBg="1"/>
      <p:bldP spid="26" grpId="0" animBg="1"/>
      <p:bldP spid="26" grpId="1" animBg="1"/>
      <p:bldP spid="28" grpId="0" animBg="1"/>
      <p:bldP spid="28" grpId="1" animBg="1"/>
      <p:bldP spid="30" grpId="0" animBg="1"/>
      <p:bldP spid="30" grpId="1" animBg="1"/>
      <p:bldP spid="32" grpId="0" animBg="1"/>
      <p:bldP spid="32" grpId="1" animBg="1"/>
      <p:bldP spid="34" grpId="0" animBg="1"/>
      <p:bldP spid="34" grpId="1" animBg="1"/>
      <p:bldP spid="36" grpId="0" animBg="1"/>
      <p:bldP spid="36" grpId="1" animBg="1"/>
      <p:bldP spid="38" grpId="0" animBg="1"/>
      <p:bldP spid="38" grpId="1" animBg="1"/>
      <p:bldP spid="40" grpId="0" animBg="1"/>
      <p:bldP spid="40" grpId="1" animBg="1"/>
      <p:bldP spid="42" grpId="0" animBg="1"/>
      <p:bldP spid="42" grpId="1" animBg="1"/>
      <p:bldP spid="44" grpId="0" animBg="1"/>
      <p:bldP spid="44" grpId="1" animBg="1"/>
      <p:bldP spid="48" grpId="0" animBg="1"/>
      <p:bldP spid="4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9A6C3EEA-FE24-76B9-4AFC-64EE8C9A26CC}"/>
              </a:ext>
            </a:extLst>
          </p:cNvPr>
          <p:cNvSpPr txBox="1"/>
          <p:nvPr/>
        </p:nvSpPr>
        <p:spPr>
          <a:xfrm>
            <a:off x="1780674" y="497305"/>
            <a:ext cx="1796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Arial MT"/>
              </a:rPr>
              <a:t>Referencias</a:t>
            </a:r>
            <a:r>
              <a:rPr lang="es-ES" dirty="0"/>
              <a:t> </a:t>
            </a:r>
            <a:endParaRPr lang="es-MX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03B951E-EA91-AF8A-7883-30174EAFC3A1}"/>
              </a:ext>
            </a:extLst>
          </p:cNvPr>
          <p:cNvSpPr txBox="1"/>
          <p:nvPr/>
        </p:nvSpPr>
        <p:spPr>
          <a:xfrm>
            <a:off x="1451810" y="1258469"/>
            <a:ext cx="9288379" cy="2170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Arial MT"/>
                <a:cs typeface="Times New Roman" panose="02020603050405020304" pitchFamily="18" charset="0"/>
              </a:rPr>
              <a:t>Los números y sus relaciones</a:t>
            </a:r>
            <a:r>
              <a:rPr lang="es-MX" dirty="0">
                <a:latin typeface="Arial MT"/>
                <a:cs typeface="Times New Roman" panose="02020603050405020304" pitchFamily="18" charset="0"/>
              </a:rPr>
              <a:t>, consultado en: </a:t>
            </a:r>
            <a:r>
              <a:rPr lang="es-MX" dirty="0">
                <a:latin typeface="Arial MT"/>
                <a:cs typeface="Times New Roman" panose="02020603050405020304" pitchFamily="18" charset="0"/>
                <a:hlinkClick r:id="rId2"/>
              </a:rPr>
              <a:t>http://ensech.edu.mx/documentos/antologias/par/SEMESTRE%20PAR2-12/4semes/ESPECIALIDAD/LOS%20NUMEROS%20Y%20SUS%20RELACIONES%20%2010/Los%20numeros%20y%20sus%20relaciones%2010.pdf</a:t>
            </a:r>
            <a:r>
              <a:rPr lang="es-MX" dirty="0">
                <a:latin typeface="Arial MT"/>
                <a:cs typeface="Times New Roman" panose="02020603050405020304" pitchFamily="18" charset="0"/>
              </a:rPr>
              <a:t> </a:t>
            </a:r>
          </a:p>
          <a:p>
            <a:pPr marL="75565" algn="just">
              <a:lnSpc>
                <a:spcPct val="107000"/>
              </a:lnSpc>
              <a:spcBef>
                <a:spcPts val="5"/>
              </a:spcBef>
              <a:spcAft>
                <a:spcPts val="800"/>
              </a:spcAft>
            </a:pPr>
            <a:endParaRPr lang="es-MX" dirty="0">
              <a:latin typeface="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5565" algn="just">
              <a:lnSpc>
                <a:spcPct val="107000"/>
              </a:lnSpc>
              <a:spcBef>
                <a:spcPts val="5"/>
              </a:spcBef>
              <a:spcAft>
                <a:spcPts val="800"/>
              </a:spcAft>
            </a:pPr>
            <a:r>
              <a:rPr lang="es-MX" sz="1800" dirty="0"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SEP. (2017). Aprendizajes clave para la educación integral. Plan y programas de estudio para la educación básica. México: CONALITEG.</a:t>
            </a:r>
          </a:p>
        </p:txBody>
      </p:sp>
    </p:spTree>
    <p:extLst>
      <p:ext uri="{BB962C8B-B14F-4D97-AF65-F5344CB8AC3E}">
        <p14:creationId xmlns:p14="http://schemas.microsoft.com/office/powerpoint/2010/main" val="32615793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381</Words>
  <Application>Microsoft Office PowerPoint</Application>
  <PresentationFormat>Panorámica</PresentationFormat>
  <Paragraphs>56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MT</vt:lpstr>
      <vt:lpstr>Broadway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Elizabeth Esquivel Portilla</dc:creator>
  <cp:lastModifiedBy>MARIA ELENA MANJARREZ ESQUIVEL</cp:lastModifiedBy>
  <cp:revision>33</cp:revision>
  <dcterms:created xsi:type="dcterms:W3CDTF">2020-08-24T00:48:11Z</dcterms:created>
  <dcterms:modified xsi:type="dcterms:W3CDTF">2023-05-30T03:15:47Z</dcterms:modified>
</cp:coreProperties>
</file>