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8" r:id="rId2"/>
    <p:sldId id="260" r:id="rId3"/>
    <p:sldId id="268" r:id="rId4"/>
    <p:sldId id="264" r:id="rId5"/>
    <p:sldId id="261" r:id="rId6"/>
    <p:sldId id="267" r:id="rId7"/>
    <p:sldId id="332" r:id="rId8"/>
    <p:sldId id="272" r:id="rId9"/>
    <p:sldId id="269" r:id="rId10"/>
    <p:sldId id="279" r:id="rId11"/>
    <p:sldId id="280" r:id="rId12"/>
    <p:sldId id="274" r:id="rId13"/>
    <p:sldId id="281" r:id="rId14"/>
    <p:sldId id="276" r:id="rId15"/>
    <p:sldId id="277" r:id="rId16"/>
    <p:sldId id="282" r:id="rId17"/>
    <p:sldId id="283" r:id="rId18"/>
    <p:sldId id="284" r:id="rId19"/>
    <p:sldId id="286" r:id="rId20"/>
    <p:sldId id="287" r:id="rId21"/>
    <p:sldId id="288" r:id="rId22"/>
    <p:sldId id="289" r:id="rId23"/>
    <p:sldId id="290" r:id="rId24"/>
    <p:sldId id="291" r:id="rId25"/>
    <p:sldId id="296" r:id="rId26"/>
    <p:sldId id="293" r:id="rId27"/>
    <p:sldId id="294" r:id="rId28"/>
    <p:sldId id="297" r:id="rId29"/>
    <p:sldId id="298" r:id="rId30"/>
    <p:sldId id="299" r:id="rId31"/>
    <p:sldId id="300" r:id="rId32"/>
    <p:sldId id="301" r:id="rId33"/>
    <p:sldId id="302" r:id="rId34"/>
    <p:sldId id="303" r:id="rId35"/>
    <p:sldId id="304" r:id="rId36"/>
    <p:sldId id="305" r:id="rId37"/>
    <p:sldId id="306" r:id="rId38"/>
    <p:sldId id="335" r:id="rId39"/>
    <p:sldId id="336" r:id="rId40"/>
    <p:sldId id="338" r:id="rId41"/>
    <p:sldId id="339" r:id="rId42"/>
    <p:sldId id="337" r:id="rId43"/>
    <p:sldId id="325" r:id="rId44"/>
    <p:sldId id="328" r:id="rId45"/>
    <p:sldId id="329" r:id="rId46"/>
    <p:sldId id="334" r:id="rId4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9" d="100"/>
          <a:sy n="69" d="100"/>
        </p:scale>
        <p:origin x="142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22468A-EF04-498A-9A81-88DB7EAA008B}" type="datetimeFigureOut">
              <a:rPr lang="es-MX" smtClean="0"/>
              <a:pPr/>
              <a:t>03/03/2021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97233A-8059-430C-A362-D0578F366934}" type="slidenum">
              <a:rPr lang="es-MX" smtClean="0"/>
              <a:pPr/>
              <a:t>‹Nº›</a:t>
            </a:fld>
            <a:endParaRPr lang="es-MX"/>
          </a:p>
        </p:txBody>
      </p:sp>
    </p:spTree>
    <p:extLst>
      <p:ext uri="{BB962C8B-B14F-4D97-AF65-F5344CB8AC3E}">
        <p14:creationId xmlns:p14="http://schemas.microsoft.com/office/powerpoint/2010/main" val="3267659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p:txBody>
          <a:bodyPr/>
          <a:lstStyle/>
          <a:p>
            <a:fld id="{0644ECCA-68FA-43AD-8768-8AF56CE5C2F7}" type="slidenum">
              <a:rPr lang="es-MX" smtClean="0"/>
              <a:pPr/>
              <a:t>‹Nº›</a:t>
            </a:fld>
            <a:endParaRPr lang="es-MX"/>
          </a:p>
        </p:txBody>
      </p:sp>
      <p:pic>
        <p:nvPicPr>
          <p:cNvPr id="102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1936"/>
          <a:stretch/>
        </p:blipFill>
        <p:spPr bwMode="auto">
          <a:xfrm>
            <a:off x="0" y="-1"/>
            <a:ext cx="9144000" cy="6878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3 Imagen" descr="Imagen1.png"/>
          <p:cNvPicPr>
            <a:picLocks noChangeAspect="1"/>
          </p:cNvPicPr>
          <p:nvPr userDrawn="1"/>
        </p:nvPicPr>
        <p:blipFill>
          <a:blip r:embed="rId3" cstate="print"/>
          <a:srcRect/>
          <a:stretch>
            <a:fillRect/>
          </a:stretch>
        </p:blipFill>
        <p:spPr bwMode="auto">
          <a:xfrm>
            <a:off x="451278" y="548680"/>
            <a:ext cx="2176506" cy="1030082"/>
          </a:xfrm>
          <a:prstGeom prst="rect">
            <a:avLst/>
          </a:prstGeom>
          <a:noFill/>
          <a:ln w="9525">
            <a:noFill/>
            <a:miter lim="800000"/>
            <a:headEnd/>
            <a:tailEnd/>
          </a:ln>
        </p:spPr>
      </p:pic>
    </p:spTree>
    <p:extLst>
      <p:ext uri="{BB962C8B-B14F-4D97-AF65-F5344CB8AC3E}">
        <p14:creationId xmlns:p14="http://schemas.microsoft.com/office/powerpoint/2010/main" val="2816802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p:txBody>
          <a:bodyPr/>
          <a:lstStyle/>
          <a:p>
            <a:fld id="{0644ECCA-68FA-43AD-8768-8AF56CE5C2F7}" type="slidenum">
              <a:rPr lang="es-MX" smtClean="0"/>
              <a:pPr/>
              <a:t>‹Nº›</a:t>
            </a:fld>
            <a:endParaRPr lang="es-MX"/>
          </a:p>
        </p:txBody>
      </p:sp>
    </p:spTree>
    <p:extLst>
      <p:ext uri="{BB962C8B-B14F-4D97-AF65-F5344CB8AC3E}">
        <p14:creationId xmlns:p14="http://schemas.microsoft.com/office/powerpoint/2010/main" val="2441191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p:txBody>
          <a:bodyPr/>
          <a:lstStyle/>
          <a:p>
            <a:fld id="{0644ECCA-68FA-43AD-8768-8AF56CE5C2F7}" type="slidenum">
              <a:rPr lang="es-MX" smtClean="0"/>
              <a:pPr/>
              <a:t>‹Nº›</a:t>
            </a:fld>
            <a:endParaRPr lang="es-MX"/>
          </a:p>
        </p:txBody>
      </p:sp>
    </p:spTree>
    <p:extLst>
      <p:ext uri="{BB962C8B-B14F-4D97-AF65-F5344CB8AC3E}">
        <p14:creationId xmlns:p14="http://schemas.microsoft.com/office/powerpoint/2010/main" val="2733168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p:txBody>
          <a:bodyPr/>
          <a:lstStyle/>
          <a:p>
            <a:fld id="{0644ECCA-68FA-43AD-8768-8AF56CE5C2F7}" type="slidenum">
              <a:rPr lang="es-MX" smtClean="0"/>
              <a:pPr/>
              <a:t>‹Nº›</a:t>
            </a:fld>
            <a:endParaRPr lang="es-MX"/>
          </a:p>
        </p:txBody>
      </p:sp>
    </p:spTree>
    <p:extLst>
      <p:ext uri="{BB962C8B-B14F-4D97-AF65-F5344CB8AC3E}">
        <p14:creationId xmlns:p14="http://schemas.microsoft.com/office/powerpoint/2010/main" val="332808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p:txBody>
          <a:bodyPr/>
          <a:lstStyle/>
          <a:p>
            <a:fld id="{0644ECCA-68FA-43AD-8768-8AF56CE5C2F7}" type="slidenum">
              <a:rPr lang="es-MX" smtClean="0"/>
              <a:pPr/>
              <a:t>‹Nº›</a:t>
            </a:fld>
            <a:endParaRPr lang="es-MX"/>
          </a:p>
        </p:txBody>
      </p:sp>
    </p:spTree>
    <p:extLst>
      <p:ext uri="{BB962C8B-B14F-4D97-AF65-F5344CB8AC3E}">
        <p14:creationId xmlns:p14="http://schemas.microsoft.com/office/powerpoint/2010/main" val="1377646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331640" y="274638"/>
            <a:ext cx="6552728" cy="1143000"/>
          </a:xfrm>
        </p:spPr>
        <p:txBody>
          <a:bodyPr/>
          <a:lstStyle>
            <a:lvl1pPr algn="ctr">
              <a:defRPr/>
            </a:lvl1pPr>
          </a:lstStyle>
          <a:p>
            <a:r>
              <a:rPr lang="es-ES" dirty="0" smtClean="0"/>
              <a:t>Haga clic para modificar el estilo de título del patrón</a:t>
            </a:r>
            <a:endParaRPr lang="es-MX" dirty="0"/>
          </a:p>
        </p:txBody>
      </p:sp>
      <p:sp>
        <p:nvSpPr>
          <p:cNvPr id="3" name="2 Marcador de contenido"/>
          <p:cNvSpPr>
            <a:spLocks noGrp="1"/>
          </p:cNvSpPr>
          <p:nvPr>
            <p:ph idx="1"/>
          </p:nvPr>
        </p:nvSpPr>
        <p:spPr>
          <a:xfrm>
            <a:off x="1331640" y="1600200"/>
            <a:ext cx="6552728"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número de diapositiva"/>
          <p:cNvSpPr>
            <a:spLocks noGrp="1"/>
          </p:cNvSpPr>
          <p:nvPr>
            <p:ph type="sldNum" sz="quarter" idx="12"/>
          </p:nvPr>
        </p:nvSpPr>
        <p:spPr/>
        <p:txBody>
          <a:bodyPr/>
          <a:lstStyle/>
          <a:p>
            <a:fld id="{0644ECCA-68FA-43AD-8768-8AF56CE5C2F7}" type="slidenum">
              <a:rPr lang="es-MX" smtClean="0"/>
              <a:pPr/>
              <a:t>‹Nº›</a:t>
            </a:fld>
            <a:endParaRPr lang="es-MX"/>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00" y="5356"/>
            <a:ext cx="971600" cy="6852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912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ítulo y objetos">
    <p:spTree>
      <p:nvGrpSpPr>
        <p:cNvPr id="1" name=""/>
        <p:cNvGrpSpPr/>
        <p:nvPr/>
      </p:nvGrpSpPr>
      <p:grpSpPr>
        <a:xfrm>
          <a:off x="0" y="0"/>
          <a:ext cx="0" cy="0"/>
          <a:chOff x="0" y="0"/>
          <a:chExt cx="0" cy="0"/>
        </a:xfrm>
      </p:grpSpPr>
      <p:sp>
        <p:nvSpPr>
          <p:cNvPr id="4" name="3 Rectángulo"/>
          <p:cNvSpPr/>
          <p:nvPr userDrawn="1"/>
        </p:nvSpPr>
        <p:spPr>
          <a:xfrm>
            <a:off x="0" y="-12394"/>
            <a:ext cx="1187624" cy="6885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Título"/>
          <p:cNvSpPr>
            <a:spLocks noGrp="1"/>
          </p:cNvSpPr>
          <p:nvPr>
            <p:ph type="title"/>
          </p:nvPr>
        </p:nvSpPr>
        <p:spPr>
          <a:xfrm>
            <a:off x="457200" y="274638"/>
            <a:ext cx="7427168" cy="1143000"/>
          </a:xfrm>
        </p:spPr>
        <p:txBody>
          <a:bodyPr/>
          <a:lstStyle>
            <a:lvl1pPr algn="l">
              <a:defRPr/>
            </a:lvl1pPr>
          </a:lstStyle>
          <a:p>
            <a:r>
              <a:rPr lang="es-ES" dirty="0" smtClean="0"/>
              <a:t>Haga clic para modificar el estilo de título del patrón</a:t>
            </a:r>
            <a:endParaRPr lang="es-MX" dirty="0"/>
          </a:p>
        </p:txBody>
      </p:sp>
      <p:sp>
        <p:nvSpPr>
          <p:cNvPr id="3" name="2 Marcador de contenido"/>
          <p:cNvSpPr>
            <a:spLocks noGrp="1"/>
          </p:cNvSpPr>
          <p:nvPr>
            <p:ph idx="1"/>
          </p:nvPr>
        </p:nvSpPr>
        <p:spPr>
          <a:xfrm>
            <a:off x="457200" y="1600200"/>
            <a:ext cx="7427168" cy="4525963"/>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6" name="5 Marcador de número de diapositiva"/>
          <p:cNvSpPr>
            <a:spLocks noGrp="1"/>
          </p:cNvSpPr>
          <p:nvPr>
            <p:ph type="sldNum" sz="quarter" idx="12"/>
          </p:nvPr>
        </p:nvSpPr>
        <p:spPr>
          <a:xfrm>
            <a:off x="457200" y="6309320"/>
            <a:ext cx="586408" cy="412155"/>
          </a:xfrm>
        </p:spPr>
        <p:txBody>
          <a:bodyPr/>
          <a:lstStyle>
            <a:lvl1pPr algn="l">
              <a:defRPr/>
            </a:lvl1pPr>
          </a:lstStyle>
          <a:p>
            <a:fld id="{0644ECCA-68FA-43AD-8768-8AF56CE5C2F7}" type="slidenum">
              <a:rPr lang="es-MX" smtClean="0"/>
              <a:pPr/>
              <a:t>‹Nº›</a:t>
            </a:fld>
            <a:endParaRPr lang="es-MX"/>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00" y="5356"/>
            <a:ext cx="971600" cy="6852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470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393304" y="274638"/>
            <a:ext cx="7427168" cy="1143000"/>
          </a:xfrm>
        </p:spPr>
        <p:txBody>
          <a:bodyPr/>
          <a:lstStyle>
            <a:lvl1pPr algn="l">
              <a:defRPr/>
            </a:lvl1pPr>
          </a:lstStyle>
          <a:p>
            <a:r>
              <a:rPr lang="es-ES" dirty="0" smtClean="0"/>
              <a:t>Haga clic para modificar el estilo de título del patrón</a:t>
            </a:r>
            <a:endParaRPr lang="es-MX" dirty="0"/>
          </a:p>
        </p:txBody>
      </p:sp>
      <p:sp>
        <p:nvSpPr>
          <p:cNvPr id="3" name="2 Marcador de contenido"/>
          <p:cNvSpPr>
            <a:spLocks noGrp="1"/>
          </p:cNvSpPr>
          <p:nvPr>
            <p:ph idx="1"/>
          </p:nvPr>
        </p:nvSpPr>
        <p:spPr>
          <a:xfrm>
            <a:off x="1393304" y="1600200"/>
            <a:ext cx="7427168" cy="4525963"/>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6" name="5 Marcador de número de diapositiva"/>
          <p:cNvSpPr>
            <a:spLocks noGrp="1"/>
          </p:cNvSpPr>
          <p:nvPr>
            <p:ph type="sldNum" sz="quarter" idx="12"/>
          </p:nvPr>
        </p:nvSpPr>
        <p:spPr>
          <a:xfrm>
            <a:off x="8234064" y="6309320"/>
            <a:ext cx="586408" cy="412155"/>
          </a:xfrm>
        </p:spPr>
        <p:txBody>
          <a:bodyPr/>
          <a:lstStyle>
            <a:lvl1pPr algn="r">
              <a:defRPr/>
            </a:lvl1pPr>
          </a:lstStyle>
          <a:p>
            <a:fld id="{0644ECCA-68FA-43AD-8768-8AF56CE5C2F7}" type="slidenum">
              <a:rPr lang="es-MX" smtClean="0"/>
              <a:pPr/>
              <a:t>‹Nº›</a:t>
            </a:fld>
            <a:endParaRPr lang="es-MX"/>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1043608" cy="6869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7432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MX"/>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6" name="5 Marcador de número de diapositiva"/>
          <p:cNvSpPr>
            <a:spLocks noGrp="1"/>
          </p:cNvSpPr>
          <p:nvPr>
            <p:ph type="sldNum" sz="quarter" idx="12"/>
          </p:nvPr>
        </p:nvSpPr>
        <p:spPr/>
        <p:txBody>
          <a:bodyPr/>
          <a:lstStyle/>
          <a:p>
            <a:fld id="{0644ECCA-68FA-43AD-8768-8AF56CE5C2F7}" type="slidenum">
              <a:rPr lang="es-MX" smtClean="0"/>
              <a:pPr/>
              <a:t>‹Nº›</a:t>
            </a:fld>
            <a:endParaRPr lang="es-MX"/>
          </a:p>
        </p:txBody>
      </p:sp>
    </p:spTree>
    <p:extLst>
      <p:ext uri="{BB962C8B-B14F-4D97-AF65-F5344CB8AC3E}">
        <p14:creationId xmlns:p14="http://schemas.microsoft.com/office/powerpoint/2010/main" val="2138557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MX"/>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7" name="6 Marcador de número de diapositiva"/>
          <p:cNvSpPr>
            <a:spLocks noGrp="1"/>
          </p:cNvSpPr>
          <p:nvPr>
            <p:ph type="sldNum" sz="quarter" idx="12"/>
          </p:nvPr>
        </p:nvSpPr>
        <p:spPr/>
        <p:txBody>
          <a:bodyPr/>
          <a:lstStyle/>
          <a:p>
            <a:fld id="{0644ECCA-68FA-43AD-8768-8AF56CE5C2F7}" type="slidenum">
              <a:rPr lang="es-MX" smtClean="0"/>
              <a:pPr/>
              <a:t>‹Nº›</a:t>
            </a:fld>
            <a:endParaRPr lang="es-MX"/>
          </a:p>
        </p:txBody>
      </p:sp>
    </p:spTree>
    <p:extLst>
      <p:ext uri="{BB962C8B-B14F-4D97-AF65-F5344CB8AC3E}">
        <p14:creationId xmlns:p14="http://schemas.microsoft.com/office/powerpoint/2010/main" val="742875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a:xfrm>
            <a:off x="457200" y="6356350"/>
            <a:ext cx="2133600" cy="365125"/>
          </a:xfrm>
          <a:prstGeom prst="rect">
            <a:avLst/>
          </a:prstGeom>
        </p:spPr>
        <p:txBody>
          <a:bodyPr/>
          <a:lstStyle/>
          <a:p>
            <a:endParaRPr lang="es-MX"/>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9" name="8 Marcador de número de diapositiva"/>
          <p:cNvSpPr>
            <a:spLocks noGrp="1"/>
          </p:cNvSpPr>
          <p:nvPr>
            <p:ph type="sldNum" sz="quarter" idx="12"/>
          </p:nvPr>
        </p:nvSpPr>
        <p:spPr/>
        <p:txBody>
          <a:bodyPr/>
          <a:lstStyle/>
          <a:p>
            <a:fld id="{0644ECCA-68FA-43AD-8768-8AF56CE5C2F7}" type="slidenum">
              <a:rPr lang="es-MX" smtClean="0"/>
              <a:pPr/>
              <a:t>‹Nº›</a:t>
            </a:fld>
            <a:endParaRPr lang="es-MX"/>
          </a:p>
        </p:txBody>
      </p:sp>
    </p:spTree>
    <p:extLst>
      <p:ext uri="{BB962C8B-B14F-4D97-AF65-F5344CB8AC3E}">
        <p14:creationId xmlns:p14="http://schemas.microsoft.com/office/powerpoint/2010/main" val="60390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a:xfrm>
            <a:off x="457200" y="6356350"/>
            <a:ext cx="2133600" cy="365125"/>
          </a:xfrm>
          <a:prstGeom prst="rect">
            <a:avLst/>
          </a:prstGeom>
        </p:spPr>
        <p:txBody>
          <a:bodyPr/>
          <a:lstStyle/>
          <a:p>
            <a:endParaRPr lang="es-MX"/>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5" name="4 Marcador de número de diapositiva"/>
          <p:cNvSpPr>
            <a:spLocks noGrp="1"/>
          </p:cNvSpPr>
          <p:nvPr>
            <p:ph type="sldNum" sz="quarter" idx="12"/>
          </p:nvPr>
        </p:nvSpPr>
        <p:spPr/>
        <p:txBody>
          <a:bodyPr/>
          <a:lstStyle/>
          <a:p>
            <a:fld id="{0644ECCA-68FA-43AD-8768-8AF56CE5C2F7}" type="slidenum">
              <a:rPr lang="es-MX" smtClean="0"/>
              <a:pPr/>
              <a:t>‹Nº›</a:t>
            </a:fld>
            <a:endParaRPr lang="es-MX"/>
          </a:p>
        </p:txBody>
      </p:sp>
    </p:spTree>
    <p:extLst>
      <p:ext uri="{BB962C8B-B14F-4D97-AF65-F5344CB8AC3E}">
        <p14:creationId xmlns:p14="http://schemas.microsoft.com/office/powerpoint/2010/main" val="3105139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endParaRPr lang="es-MX"/>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MX"/>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‹Nº›</a:t>
            </a:fld>
            <a:endParaRPr lang="es-MX"/>
          </a:p>
        </p:txBody>
      </p:sp>
    </p:spTree>
    <p:extLst>
      <p:ext uri="{BB962C8B-B14F-4D97-AF65-F5344CB8AC3E}">
        <p14:creationId xmlns:p14="http://schemas.microsoft.com/office/powerpoint/2010/main" val="2912915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259632" y="274638"/>
            <a:ext cx="7427168"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1259632" y="1600200"/>
            <a:ext cx="7427168"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6" name="5 Marcador de número de diapositiva"/>
          <p:cNvSpPr>
            <a:spLocks noGrp="1"/>
          </p:cNvSpPr>
          <p:nvPr>
            <p:ph type="sldNum" sz="quarter" idx="4"/>
          </p:nvPr>
        </p:nvSpPr>
        <p:spPr>
          <a:xfrm>
            <a:off x="8100392" y="6309320"/>
            <a:ext cx="586408" cy="412155"/>
          </a:xfrm>
          <a:prstGeom prst="rect">
            <a:avLst/>
          </a:prstGeom>
        </p:spPr>
        <p:txBody>
          <a:bodyPr vert="horz" lIns="91440" tIns="45720" rIns="91440" bIns="45720" rtlCol="0" anchor="ctr"/>
          <a:lstStyle>
            <a:lvl1pPr algn="r">
              <a:defRPr sz="1400" b="1">
                <a:solidFill>
                  <a:schemeClr val="tx2">
                    <a:lumMod val="50000"/>
                  </a:schemeClr>
                </a:solidFill>
                <a:latin typeface="Optima" pitchFamily="34" charset="0"/>
              </a:defRPr>
            </a:lvl1pPr>
          </a:lstStyle>
          <a:p>
            <a:fld id="{0644ECCA-68FA-43AD-8768-8AF56CE5C2F7}" type="slidenum">
              <a:rPr lang="es-MX" smtClean="0"/>
              <a:pPr/>
              <a:t>‹Nº›</a:t>
            </a:fld>
            <a:endParaRPr lang="es-MX"/>
          </a:p>
        </p:txBody>
      </p:sp>
      <p:pic>
        <p:nvPicPr>
          <p:cNvPr id="3074" name="Picture 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1"/>
            <a:ext cx="1043608" cy="6869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8398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ftr="0" dt="0"/>
  <p:txStyles>
    <p:titleStyle>
      <a:lvl1pPr algn="r" defTabSz="914400" rtl="0" eaLnBrk="1" latinLnBrk="0" hangingPunct="1">
        <a:spcBef>
          <a:spcPct val="0"/>
        </a:spcBef>
        <a:buNone/>
        <a:defRPr sz="2800" b="1" kern="1200">
          <a:solidFill>
            <a:schemeClr val="tx2">
              <a:lumMod val="50000"/>
            </a:schemeClr>
          </a:solidFill>
          <a:latin typeface="Optima" pitchFamily="34" charset="0"/>
          <a:ea typeface="+mj-ea"/>
          <a:cs typeface="+mj-cs"/>
        </a:defRPr>
      </a:lvl1pPr>
    </p:titleStyle>
    <p:bodyStyle>
      <a:lvl1pPr marL="342900" indent="-342900" algn="just" defTabSz="914400" rtl="0" eaLnBrk="1" latinLnBrk="0" hangingPunct="1">
        <a:spcBef>
          <a:spcPct val="20000"/>
        </a:spcBef>
        <a:buFont typeface="Arial" pitchFamily="34" charset="0"/>
        <a:buChar char="•"/>
        <a:defRPr sz="2000" kern="1200">
          <a:solidFill>
            <a:schemeClr val="tx2">
              <a:lumMod val="50000"/>
            </a:schemeClr>
          </a:solidFill>
          <a:latin typeface="Optima" pitchFamily="34" charset="0"/>
          <a:ea typeface="+mn-ea"/>
          <a:cs typeface="+mn-cs"/>
        </a:defRPr>
      </a:lvl1pPr>
      <a:lvl2pPr marL="742950" indent="-285750" algn="just" defTabSz="914400" rtl="0" eaLnBrk="1" latinLnBrk="0" hangingPunct="1">
        <a:spcBef>
          <a:spcPct val="20000"/>
        </a:spcBef>
        <a:buFont typeface="Arial" pitchFamily="34" charset="0"/>
        <a:buChar char="–"/>
        <a:defRPr sz="1800" kern="1200">
          <a:solidFill>
            <a:schemeClr val="tx2">
              <a:lumMod val="50000"/>
            </a:schemeClr>
          </a:solidFill>
          <a:latin typeface="Optima" pitchFamily="34" charset="0"/>
          <a:ea typeface="+mn-ea"/>
          <a:cs typeface="+mn-cs"/>
        </a:defRPr>
      </a:lvl2pPr>
      <a:lvl3pPr marL="1143000" indent="-228600" algn="just" defTabSz="914400" rtl="0" eaLnBrk="1" latinLnBrk="0" hangingPunct="1">
        <a:spcBef>
          <a:spcPct val="20000"/>
        </a:spcBef>
        <a:buFont typeface="Arial" pitchFamily="34" charset="0"/>
        <a:buChar char="•"/>
        <a:defRPr sz="1600" kern="1200">
          <a:solidFill>
            <a:schemeClr val="tx2">
              <a:lumMod val="50000"/>
            </a:schemeClr>
          </a:solidFill>
          <a:latin typeface="Optima" pitchFamily="34" charset="0"/>
          <a:ea typeface="+mn-ea"/>
          <a:cs typeface="+mn-cs"/>
        </a:defRPr>
      </a:lvl3pPr>
      <a:lvl4pPr marL="1600200" indent="-228600" algn="just" defTabSz="914400" rtl="0" eaLnBrk="1" latinLnBrk="0" hangingPunct="1">
        <a:spcBef>
          <a:spcPct val="20000"/>
        </a:spcBef>
        <a:buFont typeface="Arial" pitchFamily="34" charset="0"/>
        <a:buChar char="–"/>
        <a:defRPr sz="1400" kern="1200">
          <a:solidFill>
            <a:schemeClr val="tx2">
              <a:lumMod val="50000"/>
            </a:schemeClr>
          </a:solidFill>
          <a:latin typeface="Optima" pitchFamily="34" charset="0"/>
          <a:ea typeface="+mn-ea"/>
          <a:cs typeface="+mn-cs"/>
        </a:defRPr>
      </a:lvl4pPr>
      <a:lvl5pPr marL="2057400" indent="-228600" algn="just" defTabSz="914400" rtl="0" eaLnBrk="1" latinLnBrk="0" hangingPunct="1">
        <a:spcBef>
          <a:spcPct val="20000"/>
        </a:spcBef>
        <a:buFont typeface="Arial" pitchFamily="34" charset="0"/>
        <a:buChar char="»"/>
        <a:defRPr sz="1400" kern="1200">
          <a:solidFill>
            <a:schemeClr val="tx2">
              <a:lumMod val="50000"/>
            </a:schemeClr>
          </a:solidFill>
          <a:latin typeface="Optim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l/url?sa=i&amp;rct=j&amp;q=torre+eiffel&amp;source=images&amp;cd=&amp;cad=rja&amp;docid=_I2LTB2fuGTTOM&amp;tbnid=uW13m85ZwxrCtM:&amp;ved=0CAUQjRw&amp;url=http://hartemparrale3.blogspot.com/2011/06/torre-eiffel.html&amp;ei=20AhUdjHHIrq2wXDw4HgAQ&amp;bvm=bv.42553238,d.aWM&amp;psig=AFQjCNFOJP8oR3CJcpEWcSDcPncsdLdSmg&amp;ust=1361220134344990"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l/url?sa=i&amp;rct=j&amp;q=torre+eiffel&amp;source=images&amp;cd=&amp;cad=rja&amp;docid=_I2LTB2fuGTTOM&amp;tbnid=uW13m85ZwxrCtM:&amp;ved=0CAUQjRw&amp;url=http://hartemparrale3.blogspot.com/2011/06/torre-eiffel.html&amp;ei=20AhUdjHHIrq2wXDw4HgAQ&amp;bvm=bv.42553238,d.aWM&amp;psig=AFQjCNFOJP8oR3CJcpEWcSDcPncsdLdSmg&amp;ust=1361220134344990"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l/url?sa=i&amp;rct=j&amp;q=torre+eiffel&amp;source=images&amp;cd=&amp;cad=rja&amp;docid=7e2V3qJjbE23HM&amp;tbnid=j_3yR1DYteSZhM:&amp;ved=0CAUQjRw&amp;url=http://www.artecreha.com/Miradas_CREHA/torre-eiffel.html&amp;ei=JEQhUYXEGsTS2QXfsoCABg&amp;bvm=bv.42553238,d.aWM&amp;psig=AFQjCNFOJP8oR3CJcpEWcSDcPncsdLdSmg&amp;ust=1361220134344990"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l/url?sa=i&amp;rct=j&amp;q=torre+eiffel&amp;source=images&amp;cd=&amp;cad=rja&amp;docid=ajOvhERJC02LsM&amp;tbnid=NSDukKCL0EKqeM:&amp;ved=0CAUQjRw&amp;url=http://x-cajondesastre.blogspot.com/2010/06/grandes-curiosidades-sobre-la-torre.html&amp;ei=WkQhUbKDHMrk2QXS3YGYAg&amp;bvm=bv.42553238,d.aWM&amp;psig=AFQjCNFOJP8oR3CJcpEWcSDcPncsdLdSmg&amp;ust=1361220134344990"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l/url?sa=i&amp;rct=j&amp;q=torre+eiffel&amp;source=images&amp;cd=&amp;docid=5gM9PLHOhZruaM&amp;tbnid=CNYoP__0ub9noM:&amp;ved=0CAUQjRw&amp;url=http://www.arqhys.com/fotos-de-la-torre-eiffel.html&amp;ei=qkAhUbKALeWq2QWYloDoDA&amp;bvm=bv.42553238,d.aWM&amp;psig=AFQjCNFOJP8oR3CJcpEWcSDcPncsdLdSmg&amp;ust=1361220134344990"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l/url?sa=i&amp;rct=j&amp;q=torre+eiffel&amp;source=images&amp;cd=&amp;cad=rja&amp;docid=1KqbUNmS9wtgYM&amp;tbnid=Zj2K54z8JtdH8M:&amp;ved=0CAUQjRw&amp;url=http://www.fondoswiki.com/fondos/torre-eiffel-jpg&amp;ei=nEQhUauqLKKg2gX87oHYDg&amp;bvm=bv.42553238,d.aWM&amp;psig=AFQjCNFOJP8oR3CJcpEWcSDcPncsdLdSmg&amp;ust=1361220134344990"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0644ECCA-68FA-43AD-8768-8AF56CE5C2F7}" type="slidenum">
              <a:rPr lang="es-MX" smtClean="0"/>
              <a:pPr/>
              <a:t>1</a:t>
            </a:fld>
            <a:endParaRPr lang="es-MX"/>
          </a:p>
        </p:txBody>
      </p:sp>
      <p:pic>
        <p:nvPicPr>
          <p:cNvPr id="3" name="Picture 2" descr="http://www.ensanluispotosi.com/Lugares_del_mundo/Torre_Eiffel/JYC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2" y="0"/>
            <a:ext cx="9133858" cy="6878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520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Actividad 2</a:t>
            </a:r>
            <a:endParaRPr lang="es-MX" dirty="0"/>
          </a:p>
        </p:txBody>
      </p:sp>
      <p:sp>
        <p:nvSpPr>
          <p:cNvPr id="3" name="2 Marcador de contenido"/>
          <p:cNvSpPr>
            <a:spLocks noGrp="1"/>
          </p:cNvSpPr>
          <p:nvPr>
            <p:ph idx="1"/>
          </p:nvPr>
        </p:nvSpPr>
        <p:spPr/>
        <p:txBody>
          <a:bodyPr/>
          <a:lstStyle/>
          <a:p>
            <a:pPr>
              <a:lnSpc>
                <a:spcPct val="150000"/>
              </a:lnSpc>
              <a:buNone/>
            </a:pPr>
            <a:r>
              <a:rPr lang="es-ES" dirty="0" smtClean="0"/>
              <a:t>En equipo respondamos a tres preguntas:</a:t>
            </a:r>
          </a:p>
          <a:p>
            <a:pPr>
              <a:lnSpc>
                <a:spcPct val="150000"/>
              </a:lnSpc>
              <a:buNone/>
            </a:pPr>
            <a:endParaRPr lang="es-ES" sz="1100" dirty="0" smtClean="0"/>
          </a:p>
          <a:p>
            <a:pPr marL="633413" indent="-279400">
              <a:lnSpc>
                <a:spcPct val="150000"/>
              </a:lnSpc>
            </a:pPr>
            <a:r>
              <a:rPr lang="es-ES" b="1" dirty="0" smtClean="0"/>
              <a:t>¿Qué es una Torre?…</a:t>
            </a:r>
          </a:p>
          <a:p>
            <a:pPr indent="290513">
              <a:lnSpc>
                <a:spcPct val="150000"/>
              </a:lnSpc>
              <a:buNone/>
            </a:pPr>
            <a:endParaRPr lang="es-ES" dirty="0" smtClean="0"/>
          </a:p>
          <a:p>
            <a:pPr marL="633413" indent="-279400">
              <a:lnSpc>
                <a:spcPct val="150000"/>
              </a:lnSpc>
            </a:pPr>
            <a:r>
              <a:rPr lang="es-ES" b="1" dirty="0" smtClean="0"/>
              <a:t>¿Qué Torres conoces?...</a:t>
            </a:r>
          </a:p>
          <a:p>
            <a:pPr marL="633413" indent="-279400">
              <a:lnSpc>
                <a:spcPct val="150000"/>
              </a:lnSpc>
            </a:pPr>
            <a:endParaRPr lang="es-ES" b="1" dirty="0" smtClean="0"/>
          </a:p>
          <a:p>
            <a:pPr marL="633413" indent="-279400">
              <a:lnSpc>
                <a:spcPct val="150000"/>
              </a:lnSpc>
            </a:pPr>
            <a:r>
              <a:rPr lang="es-ES" b="1" dirty="0" smtClean="0"/>
              <a:t>¿Creen que para construir una Torre se deberá realizar algún diagnóstico? Justifique…</a:t>
            </a:r>
          </a:p>
          <a:p>
            <a:endParaRPr lang="es-MX" dirty="0" smtClean="0"/>
          </a:p>
          <a:p>
            <a:endParaRPr lang="es-MX" dirty="0"/>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10</a:t>
            </a:fld>
            <a:endParaRPr lang="es-MX"/>
          </a:p>
        </p:txBody>
      </p:sp>
    </p:spTree>
    <p:extLst>
      <p:ext uri="{BB962C8B-B14F-4D97-AF65-F5344CB8AC3E}">
        <p14:creationId xmlns:p14="http://schemas.microsoft.com/office/powerpoint/2010/main" val="820846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Actividad 3</a:t>
            </a:r>
            <a:br>
              <a:rPr lang="es-MX" dirty="0" smtClean="0"/>
            </a:br>
            <a:r>
              <a:rPr lang="es-MX" dirty="0" smtClean="0"/>
              <a:t>…El diagnóstico</a:t>
            </a:r>
            <a:endParaRPr lang="es-MX" dirty="0"/>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11</a:t>
            </a:fld>
            <a:endParaRPr lang="es-MX"/>
          </a:p>
        </p:txBody>
      </p:sp>
      <p:sp>
        <p:nvSpPr>
          <p:cNvPr id="5" name="2 Marcador de contenido"/>
          <p:cNvSpPr>
            <a:spLocks noGrp="1"/>
          </p:cNvSpPr>
          <p:nvPr>
            <p:ph idx="1"/>
          </p:nvPr>
        </p:nvSpPr>
        <p:spPr>
          <a:xfrm>
            <a:off x="395536" y="1600201"/>
            <a:ext cx="7427168" cy="1468760"/>
          </a:xfrm>
        </p:spPr>
        <p:txBody>
          <a:bodyPr/>
          <a:lstStyle/>
          <a:p>
            <a:pPr marL="0" indent="0">
              <a:spcBef>
                <a:spcPts val="0"/>
              </a:spcBef>
              <a:buNone/>
            </a:pPr>
            <a:r>
              <a:rPr lang="es-MX" b="1" dirty="0" smtClean="0"/>
              <a:t>Instrucciones: </a:t>
            </a:r>
            <a:r>
              <a:rPr lang="es-MX" dirty="0" smtClean="0"/>
              <a:t>En equipos respondan los cuestionamientos que se asignan a continuación, al finalizar grupalmente reflexionaremos en plenaria.</a:t>
            </a:r>
          </a:p>
          <a:p>
            <a:pPr marL="0" indent="0">
              <a:lnSpc>
                <a:spcPct val="150000"/>
              </a:lnSpc>
              <a:buNone/>
            </a:pPr>
            <a:endParaRPr lang="es-MX" b="1" dirty="0" smtClean="0"/>
          </a:p>
        </p:txBody>
      </p:sp>
      <p:graphicFrame>
        <p:nvGraphicFramePr>
          <p:cNvPr id="6" name="5 Tabla"/>
          <p:cNvGraphicFramePr>
            <a:graphicFrameLocks noGrp="1"/>
          </p:cNvGraphicFramePr>
          <p:nvPr>
            <p:extLst>
              <p:ext uri="{D42A27DB-BD31-4B8C-83A1-F6EECF244321}">
                <p14:modId xmlns:p14="http://schemas.microsoft.com/office/powerpoint/2010/main" val="1192169529"/>
              </p:ext>
            </p:extLst>
          </p:nvPr>
        </p:nvGraphicFramePr>
        <p:xfrm>
          <a:off x="2051720" y="3212976"/>
          <a:ext cx="4320480" cy="2438400"/>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tblGrid>
              <a:tr h="370840">
                <a:tc>
                  <a:txBody>
                    <a:bodyPr/>
                    <a:lstStyle/>
                    <a:p>
                      <a:pPr algn="ctr"/>
                      <a:r>
                        <a:rPr lang="es-MX" sz="2400" dirty="0" smtClean="0">
                          <a:latin typeface="Optima" pitchFamily="34" charset="0"/>
                        </a:rPr>
                        <a:t>EQUIPO</a:t>
                      </a:r>
                      <a:endParaRPr lang="es-MX" sz="2400" dirty="0">
                        <a:latin typeface="Optima" pitchFamily="34" charset="0"/>
                      </a:endParaRPr>
                    </a:p>
                  </a:txBody>
                  <a:tcPr>
                    <a:lnR w="12700" cap="flat" cmpd="sng" algn="ctr">
                      <a:solidFill>
                        <a:schemeClr val="bg1"/>
                      </a:solidFill>
                      <a:prstDash val="solid"/>
                      <a:round/>
                      <a:headEnd type="none" w="med" len="med"/>
                      <a:tailEnd type="none" w="med" len="med"/>
                    </a:lnR>
                    <a:solidFill>
                      <a:schemeClr val="tx2">
                        <a:lumMod val="50000"/>
                      </a:schemeClr>
                    </a:solidFill>
                  </a:tcPr>
                </a:tc>
                <a:tc>
                  <a:txBody>
                    <a:bodyPr/>
                    <a:lstStyle/>
                    <a:p>
                      <a:pPr algn="ctr"/>
                      <a:r>
                        <a:rPr lang="es-MX" sz="2400" dirty="0" smtClean="0">
                          <a:latin typeface="Optima" pitchFamily="34" charset="0"/>
                        </a:rPr>
                        <a:t>PREGUNTAS</a:t>
                      </a:r>
                      <a:endParaRPr lang="es-MX" sz="2400" dirty="0">
                        <a:latin typeface="Opti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0"/>
                  </a:ext>
                </a:extLst>
              </a:tr>
              <a:tr h="370840">
                <a:tc>
                  <a:txBody>
                    <a:bodyPr/>
                    <a:lstStyle/>
                    <a:p>
                      <a:pPr algn="ctr"/>
                      <a:r>
                        <a:rPr lang="es-MX" sz="2000" dirty="0" smtClean="0">
                          <a:solidFill>
                            <a:schemeClr val="bg1"/>
                          </a:solidFill>
                          <a:latin typeface="Optima" pitchFamily="34" charset="0"/>
                        </a:rPr>
                        <a:t>1</a:t>
                      </a:r>
                      <a:endParaRPr lang="es-MX" sz="2000" dirty="0">
                        <a:solidFill>
                          <a:schemeClr val="bg1"/>
                        </a:solidFill>
                        <a:latin typeface="Optima" pitchFamily="34" charset="0"/>
                      </a:endParaRPr>
                    </a:p>
                  </a:txBody>
                  <a:tcPr>
                    <a:lnR w="12700" cap="flat" cmpd="sng" algn="ctr">
                      <a:solidFill>
                        <a:schemeClr val="bg1"/>
                      </a:solidFill>
                      <a:prstDash val="solid"/>
                      <a:round/>
                      <a:headEnd type="none" w="med" len="med"/>
                      <a:tailEnd type="none" w="med" len="med"/>
                    </a:lnR>
                    <a:solidFill>
                      <a:schemeClr val="tx2">
                        <a:lumMod val="50000"/>
                      </a:schemeClr>
                    </a:solidFill>
                  </a:tcPr>
                </a:tc>
                <a:tc>
                  <a:txBody>
                    <a:bodyPr/>
                    <a:lstStyle/>
                    <a:p>
                      <a:pPr algn="ctr"/>
                      <a:r>
                        <a:rPr lang="es-MX" sz="2000" dirty="0" smtClean="0">
                          <a:solidFill>
                            <a:schemeClr val="bg1"/>
                          </a:solidFill>
                          <a:latin typeface="Optima" pitchFamily="34" charset="0"/>
                        </a:rPr>
                        <a:t>1 - 4</a:t>
                      </a:r>
                      <a:endParaRPr lang="es-MX" sz="2000" dirty="0">
                        <a:solidFill>
                          <a:schemeClr val="bg1"/>
                        </a:solidFill>
                        <a:latin typeface="Opti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1"/>
                  </a:ext>
                </a:extLst>
              </a:tr>
              <a:tr h="370840">
                <a:tc>
                  <a:txBody>
                    <a:bodyPr/>
                    <a:lstStyle/>
                    <a:p>
                      <a:pPr algn="ctr"/>
                      <a:r>
                        <a:rPr lang="es-MX" sz="2000" dirty="0" smtClean="0">
                          <a:solidFill>
                            <a:schemeClr val="bg1"/>
                          </a:solidFill>
                          <a:latin typeface="Optima" pitchFamily="34" charset="0"/>
                        </a:rPr>
                        <a:t>2</a:t>
                      </a:r>
                      <a:endParaRPr lang="es-MX" sz="2000" dirty="0">
                        <a:solidFill>
                          <a:schemeClr val="bg1"/>
                        </a:solidFill>
                        <a:latin typeface="Optima" pitchFamily="34" charset="0"/>
                      </a:endParaRPr>
                    </a:p>
                  </a:txBody>
                  <a:tcPr>
                    <a:lnR w="12700" cap="flat" cmpd="sng" algn="ctr">
                      <a:solidFill>
                        <a:schemeClr val="bg1"/>
                      </a:solidFill>
                      <a:prstDash val="solid"/>
                      <a:round/>
                      <a:headEnd type="none" w="med" len="med"/>
                      <a:tailEnd type="none" w="med" len="med"/>
                    </a:lnR>
                    <a:solidFill>
                      <a:schemeClr val="tx2">
                        <a:lumMod val="50000"/>
                      </a:schemeClr>
                    </a:solidFill>
                  </a:tcPr>
                </a:tc>
                <a:tc>
                  <a:txBody>
                    <a:bodyPr/>
                    <a:lstStyle/>
                    <a:p>
                      <a:pPr algn="ctr"/>
                      <a:r>
                        <a:rPr lang="es-MX" sz="2000" dirty="0" smtClean="0">
                          <a:solidFill>
                            <a:schemeClr val="bg1"/>
                          </a:solidFill>
                          <a:latin typeface="Optima" pitchFamily="34" charset="0"/>
                        </a:rPr>
                        <a:t>5 - 8</a:t>
                      </a:r>
                      <a:endParaRPr lang="es-MX" sz="2000" dirty="0">
                        <a:solidFill>
                          <a:schemeClr val="bg1"/>
                        </a:solidFill>
                        <a:latin typeface="Opti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2"/>
                  </a:ext>
                </a:extLst>
              </a:tr>
              <a:tr h="370840">
                <a:tc>
                  <a:txBody>
                    <a:bodyPr/>
                    <a:lstStyle/>
                    <a:p>
                      <a:pPr algn="ctr"/>
                      <a:r>
                        <a:rPr lang="es-MX" sz="2000" dirty="0" smtClean="0">
                          <a:solidFill>
                            <a:schemeClr val="bg1"/>
                          </a:solidFill>
                          <a:latin typeface="Optima" pitchFamily="34" charset="0"/>
                        </a:rPr>
                        <a:t>3</a:t>
                      </a:r>
                      <a:endParaRPr lang="es-MX" sz="2000" dirty="0">
                        <a:solidFill>
                          <a:schemeClr val="bg1"/>
                        </a:solidFill>
                        <a:latin typeface="Optima" pitchFamily="34" charset="0"/>
                      </a:endParaRPr>
                    </a:p>
                  </a:txBody>
                  <a:tcPr>
                    <a:lnR w="12700" cap="flat" cmpd="sng" algn="ctr">
                      <a:solidFill>
                        <a:schemeClr val="bg1"/>
                      </a:solidFill>
                      <a:prstDash val="solid"/>
                      <a:round/>
                      <a:headEnd type="none" w="med" len="med"/>
                      <a:tailEnd type="none" w="med" len="med"/>
                    </a:lnR>
                    <a:solidFill>
                      <a:schemeClr val="tx2">
                        <a:lumMod val="50000"/>
                      </a:schemeClr>
                    </a:solidFill>
                  </a:tcPr>
                </a:tc>
                <a:tc>
                  <a:txBody>
                    <a:bodyPr/>
                    <a:lstStyle/>
                    <a:p>
                      <a:pPr algn="ctr"/>
                      <a:r>
                        <a:rPr lang="es-MX" sz="2000" dirty="0" smtClean="0">
                          <a:solidFill>
                            <a:schemeClr val="bg1"/>
                          </a:solidFill>
                          <a:latin typeface="Optima" pitchFamily="34" charset="0"/>
                        </a:rPr>
                        <a:t>9 -12</a:t>
                      </a:r>
                      <a:endParaRPr lang="es-MX" sz="2000" dirty="0">
                        <a:solidFill>
                          <a:schemeClr val="bg1"/>
                        </a:solidFill>
                        <a:latin typeface="Opti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3"/>
                  </a:ext>
                </a:extLst>
              </a:tr>
              <a:tr h="370840">
                <a:tc>
                  <a:txBody>
                    <a:bodyPr/>
                    <a:lstStyle/>
                    <a:p>
                      <a:pPr algn="ctr"/>
                      <a:r>
                        <a:rPr lang="es-MX" sz="2000" dirty="0" smtClean="0">
                          <a:solidFill>
                            <a:schemeClr val="bg1"/>
                          </a:solidFill>
                          <a:latin typeface="Optima" pitchFamily="34" charset="0"/>
                        </a:rPr>
                        <a:t>4</a:t>
                      </a:r>
                      <a:endParaRPr lang="es-MX" sz="2000" dirty="0">
                        <a:solidFill>
                          <a:schemeClr val="bg1"/>
                        </a:solidFill>
                        <a:latin typeface="Optima" pitchFamily="34" charset="0"/>
                      </a:endParaRPr>
                    </a:p>
                  </a:txBody>
                  <a:tcPr>
                    <a:lnR w="12700" cap="flat" cmpd="sng" algn="ctr">
                      <a:solidFill>
                        <a:schemeClr val="bg1"/>
                      </a:solidFill>
                      <a:prstDash val="solid"/>
                      <a:round/>
                      <a:headEnd type="none" w="med" len="med"/>
                      <a:tailEnd type="none" w="med" len="med"/>
                    </a:lnR>
                    <a:solidFill>
                      <a:schemeClr val="tx2">
                        <a:lumMod val="50000"/>
                      </a:schemeClr>
                    </a:solidFill>
                  </a:tcPr>
                </a:tc>
                <a:tc>
                  <a:txBody>
                    <a:bodyPr/>
                    <a:lstStyle/>
                    <a:p>
                      <a:pPr algn="ctr"/>
                      <a:r>
                        <a:rPr lang="es-MX" sz="2000" dirty="0" smtClean="0">
                          <a:solidFill>
                            <a:schemeClr val="bg1"/>
                          </a:solidFill>
                          <a:latin typeface="Optima" pitchFamily="34" charset="0"/>
                        </a:rPr>
                        <a:t>13 – 16</a:t>
                      </a:r>
                      <a:endParaRPr lang="es-MX" sz="2000" dirty="0">
                        <a:solidFill>
                          <a:schemeClr val="bg1"/>
                        </a:solidFill>
                        <a:latin typeface="Opti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4"/>
                  </a:ext>
                </a:extLst>
              </a:tr>
              <a:tr h="370840">
                <a:tc>
                  <a:txBody>
                    <a:bodyPr/>
                    <a:lstStyle/>
                    <a:p>
                      <a:pPr algn="ctr"/>
                      <a:r>
                        <a:rPr lang="es-MX" sz="2000" dirty="0" smtClean="0">
                          <a:solidFill>
                            <a:schemeClr val="bg1"/>
                          </a:solidFill>
                          <a:latin typeface="Optima" pitchFamily="34" charset="0"/>
                        </a:rPr>
                        <a:t>5</a:t>
                      </a:r>
                      <a:endParaRPr lang="es-MX" sz="2000" dirty="0">
                        <a:solidFill>
                          <a:schemeClr val="bg1"/>
                        </a:solidFill>
                        <a:latin typeface="Optima" pitchFamily="34" charset="0"/>
                      </a:endParaRPr>
                    </a:p>
                  </a:txBody>
                  <a:tcPr>
                    <a:lnR w="12700" cap="flat" cmpd="sng" algn="ctr">
                      <a:solidFill>
                        <a:schemeClr val="bg1"/>
                      </a:solidFill>
                      <a:prstDash val="solid"/>
                      <a:round/>
                      <a:headEnd type="none" w="med" len="med"/>
                      <a:tailEnd type="none" w="med" len="med"/>
                    </a:lnR>
                    <a:solidFill>
                      <a:schemeClr val="tx2">
                        <a:lumMod val="50000"/>
                      </a:schemeClr>
                    </a:solidFill>
                  </a:tcPr>
                </a:tc>
                <a:tc>
                  <a:txBody>
                    <a:bodyPr/>
                    <a:lstStyle/>
                    <a:p>
                      <a:pPr algn="ctr"/>
                      <a:r>
                        <a:rPr lang="es-MX" sz="2000" dirty="0" smtClean="0">
                          <a:solidFill>
                            <a:schemeClr val="bg1"/>
                          </a:solidFill>
                          <a:latin typeface="Optima" pitchFamily="34" charset="0"/>
                        </a:rPr>
                        <a:t>17 - 20</a:t>
                      </a:r>
                      <a:endParaRPr lang="es-MX" sz="2000" dirty="0">
                        <a:solidFill>
                          <a:schemeClr val="bg1"/>
                        </a:solidFill>
                        <a:latin typeface="Optim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87935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Rectángulo"/>
          <p:cNvSpPr/>
          <p:nvPr/>
        </p:nvSpPr>
        <p:spPr>
          <a:xfrm>
            <a:off x="0" y="-12394"/>
            <a:ext cx="1187624" cy="6885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Marcador de número de diapositiva"/>
          <p:cNvSpPr>
            <a:spLocks noGrp="1"/>
          </p:cNvSpPr>
          <p:nvPr>
            <p:ph type="sldNum" sz="quarter" idx="12"/>
          </p:nvPr>
        </p:nvSpPr>
        <p:spPr>
          <a:xfrm>
            <a:off x="8234064" y="6309320"/>
            <a:ext cx="586408" cy="412155"/>
          </a:xfrm>
        </p:spPr>
        <p:txBody>
          <a:bodyPr/>
          <a:lstStyle/>
          <a:p>
            <a:fld id="{0644ECCA-68FA-43AD-8768-8AF56CE5C2F7}" type="slidenum">
              <a:rPr lang="es-MX" smtClean="0"/>
              <a:pPr/>
              <a:t>12</a:t>
            </a:fld>
            <a:endParaRPr lang="es-MX"/>
          </a:p>
        </p:txBody>
      </p:sp>
      <p:sp>
        <p:nvSpPr>
          <p:cNvPr id="5" name="4 Rectángulo"/>
          <p:cNvSpPr/>
          <p:nvPr/>
        </p:nvSpPr>
        <p:spPr>
          <a:xfrm>
            <a:off x="0" y="-27384"/>
            <a:ext cx="9144000" cy="126876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s-MX" b="1" dirty="0" smtClean="0">
              <a:latin typeface="Optima" pitchFamily="34" charset="0"/>
            </a:endParaRPr>
          </a:p>
          <a:p>
            <a:pPr marL="1431925" indent="-457200">
              <a:buAutoNum type="arabicPeriod"/>
            </a:pPr>
            <a:r>
              <a:rPr lang="es-MX" dirty="0" smtClean="0">
                <a:latin typeface="Optima" pitchFamily="34" charset="0"/>
              </a:rPr>
              <a:t>¿Cuál es la diferencia entre medir y evaluar?</a:t>
            </a:r>
          </a:p>
          <a:p>
            <a:pPr marL="1431925" indent="-457200">
              <a:buAutoNum type="arabicPeriod"/>
            </a:pPr>
            <a:r>
              <a:rPr lang="es-MX" dirty="0" smtClean="0">
                <a:latin typeface="Optima" pitchFamily="34" charset="0"/>
              </a:rPr>
              <a:t>¿Por qué caemos en mediciones del aprendizaje?</a:t>
            </a:r>
          </a:p>
          <a:p>
            <a:pPr marL="1431925" indent="-457200">
              <a:buAutoNum type="arabicPeriod"/>
            </a:pPr>
            <a:r>
              <a:rPr lang="es-MX" dirty="0" smtClean="0">
                <a:latin typeface="Optima" pitchFamily="34" charset="0"/>
              </a:rPr>
              <a:t>¿Cómo evaluar para saber si cambio la competencia?</a:t>
            </a:r>
          </a:p>
          <a:p>
            <a:pPr marL="1431925" indent="-457200">
              <a:buAutoNum type="arabicPeriod"/>
            </a:pPr>
            <a:r>
              <a:rPr lang="es-MX" dirty="0" smtClean="0">
                <a:latin typeface="Optima" pitchFamily="34" charset="0"/>
              </a:rPr>
              <a:t>¿En que momentos es recomendable la evaluación?</a:t>
            </a:r>
          </a:p>
          <a:p>
            <a:endParaRPr lang="es-MX" dirty="0" smtClean="0">
              <a:latin typeface="Optima" pitchFamily="34" charset="0"/>
            </a:endParaRPr>
          </a:p>
        </p:txBody>
      </p:sp>
      <p:sp>
        <p:nvSpPr>
          <p:cNvPr id="6" name="5 Rectángulo"/>
          <p:cNvSpPr/>
          <p:nvPr/>
        </p:nvSpPr>
        <p:spPr>
          <a:xfrm>
            <a:off x="-36512" y="1253902"/>
            <a:ext cx="9144000"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74725"/>
            <a:r>
              <a:rPr lang="es-MX" dirty="0" smtClean="0">
                <a:solidFill>
                  <a:schemeClr val="tx2">
                    <a:lumMod val="50000"/>
                  </a:schemeClr>
                </a:solidFill>
                <a:latin typeface="Optima" pitchFamily="34" charset="0"/>
              </a:rPr>
              <a:t>5.     ¿Cómo evaluar los aprendizajes de los estudiantes?</a:t>
            </a:r>
          </a:p>
          <a:p>
            <a:pPr marL="974725"/>
            <a:r>
              <a:rPr lang="es-MX" dirty="0" smtClean="0">
                <a:solidFill>
                  <a:schemeClr val="tx2">
                    <a:lumMod val="50000"/>
                  </a:schemeClr>
                </a:solidFill>
                <a:latin typeface="Optima" pitchFamily="34" charset="0"/>
              </a:rPr>
              <a:t>6.     ¿Cuál es la intención de evaluar?</a:t>
            </a:r>
          </a:p>
          <a:p>
            <a:pPr marL="974725"/>
            <a:r>
              <a:rPr lang="es-MX" dirty="0" smtClean="0">
                <a:solidFill>
                  <a:schemeClr val="tx2">
                    <a:lumMod val="50000"/>
                  </a:schemeClr>
                </a:solidFill>
                <a:latin typeface="Optima" pitchFamily="34" charset="0"/>
              </a:rPr>
              <a:t>7.     ¿Cómo incluimos la evaluación en lo cotidiano?</a:t>
            </a:r>
          </a:p>
          <a:p>
            <a:pPr marL="974725"/>
            <a:r>
              <a:rPr lang="es-MX" dirty="0" smtClean="0">
                <a:solidFill>
                  <a:schemeClr val="tx2">
                    <a:lumMod val="50000"/>
                  </a:schemeClr>
                </a:solidFill>
                <a:latin typeface="Optima" pitchFamily="34" charset="0"/>
              </a:rPr>
              <a:t>8.     ¿Se debe evaluar todo? Justifique…</a:t>
            </a:r>
          </a:p>
        </p:txBody>
      </p:sp>
      <p:sp>
        <p:nvSpPr>
          <p:cNvPr id="12" name="11 CuadroTexto"/>
          <p:cNvSpPr txBox="1"/>
          <p:nvPr/>
        </p:nvSpPr>
        <p:spPr>
          <a:xfrm>
            <a:off x="271276" y="1609586"/>
            <a:ext cx="412292" cy="584775"/>
          </a:xfrm>
          <a:prstGeom prst="rect">
            <a:avLst/>
          </a:prstGeom>
          <a:noFill/>
        </p:spPr>
        <p:txBody>
          <a:bodyPr wrap="none" rtlCol="0">
            <a:spAutoFit/>
          </a:bodyPr>
          <a:lstStyle/>
          <a:p>
            <a:r>
              <a:rPr lang="es-MX" sz="3200" b="1" dirty="0">
                <a:solidFill>
                  <a:schemeClr val="tx2">
                    <a:lumMod val="50000"/>
                  </a:schemeClr>
                </a:solidFill>
                <a:latin typeface="Optima" pitchFamily="34" charset="0"/>
              </a:rPr>
              <a:t>2</a:t>
            </a:r>
          </a:p>
        </p:txBody>
      </p:sp>
      <p:sp>
        <p:nvSpPr>
          <p:cNvPr id="13" name="12 CuadroTexto"/>
          <p:cNvSpPr txBox="1"/>
          <p:nvPr/>
        </p:nvSpPr>
        <p:spPr>
          <a:xfrm>
            <a:off x="271276" y="323945"/>
            <a:ext cx="412292" cy="584775"/>
          </a:xfrm>
          <a:prstGeom prst="rect">
            <a:avLst/>
          </a:prstGeom>
          <a:noFill/>
        </p:spPr>
        <p:txBody>
          <a:bodyPr wrap="none" rtlCol="0">
            <a:spAutoFit/>
          </a:bodyPr>
          <a:lstStyle/>
          <a:p>
            <a:r>
              <a:rPr lang="es-MX" sz="3200" b="1" dirty="0" smtClean="0">
                <a:solidFill>
                  <a:schemeClr val="bg1"/>
                </a:solidFill>
                <a:latin typeface="Optima" pitchFamily="34" charset="0"/>
              </a:rPr>
              <a:t>1</a:t>
            </a:r>
            <a:endParaRPr lang="es-MX" sz="3200" b="1" dirty="0">
              <a:solidFill>
                <a:schemeClr val="bg1"/>
              </a:solidFill>
              <a:latin typeface="Optima" pitchFamily="34" charset="0"/>
            </a:endParaRPr>
          </a:p>
        </p:txBody>
      </p:sp>
      <p:sp>
        <p:nvSpPr>
          <p:cNvPr id="14" name="13 Rectángulo"/>
          <p:cNvSpPr/>
          <p:nvPr/>
        </p:nvSpPr>
        <p:spPr>
          <a:xfrm>
            <a:off x="0" y="2564904"/>
            <a:ext cx="9144000" cy="126876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s-MX" b="1" dirty="0" smtClean="0">
                <a:latin typeface="Optima" pitchFamily="34" charset="0"/>
              </a:rPr>
              <a:t> </a:t>
            </a:r>
          </a:p>
          <a:p>
            <a:pPr marL="974725"/>
            <a:r>
              <a:rPr lang="es-MX" dirty="0" smtClean="0">
                <a:latin typeface="Optima" pitchFamily="34" charset="0"/>
              </a:rPr>
              <a:t>9.     ¿Cuáles son los instrumentos más apropiados para evaluar?</a:t>
            </a:r>
          </a:p>
          <a:p>
            <a:pPr marL="974725"/>
            <a:r>
              <a:rPr lang="es-MX" dirty="0" smtClean="0">
                <a:latin typeface="Optima" pitchFamily="34" charset="0"/>
              </a:rPr>
              <a:t>10.   ¿Qué es la evaluación formativa?</a:t>
            </a:r>
          </a:p>
          <a:p>
            <a:pPr marL="974725"/>
            <a:r>
              <a:rPr lang="es-MX" dirty="0" smtClean="0">
                <a:latin typeface="Optima" pitchFamily="34" charset="0"/>
              </a:rPr>
              <a:t>11.   ¿Cuáles son los tipos de evaluación?</a:t>
            </a:r>
          </a:p>
          <a:p>
            <a:pPr marL="974725"/>
            <a:r>
              <a:rPr lang="es-MX" dirty="0" smtClean="0">
                <a:latin typeface="Optima" pitchFamily="34" charset="0"/>
              </a:rPr>
              <a:t>12.   ¿ Como aterrizar la teoría de la evaluación a la práctica?</a:t>
            </a:r>
          </a:p>
          <a:p>
            <a:endParaRPr lang="es-MX" dirty="0" smtClean="0">
              <a:latin typeface="Optima" pitchFamily="34" charset="0"/>
            </a:endParaRPr>
          </a:p>
        </p:txBody>
      </p:sp>
      <p:sp>
        <p:nvSpPr>
          <p:cNvPr id="15" name="14 Rectángulo"/>
          <p:cNvSpPr/>
          <p:nvPr/>
        </p:nvSpPr>
        <p:spPr>
          <a:xfrm>
            <a:off x="-36512" y="3846190"/>
            <a:ext cx="9144000"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74725"/>
            <a:r>
              <a:rPr lang="es-MX" dirty="0" smtClean="0">
                <a:solidFill>
                  <a:schemeClr val="tx2">
                    <a:lumMod val="50000"/>
                  </a:schemeClr>
                </a:solidFill>
                <a:latin typeface="Optima" pitchFamily="34" charset="0"/>
              </a:rPr>
              <a:t>13.   ¿Qué cosas no se deben hacer en el proceso de evaluación?</a:t>
            </a:r>
          </a:p>
          <a:p>
            <a:pPr marL="974725"/>
            <a:r>
              <a:rPr lang="es-MX" dirty="0" smtClean="0">
                <a:solidFill>
                  <a:schemeClr val="tx2">
                    <a:lumMod val="50000"/>
                  </a:schemeClr>
                </a:solidFill>
                <a:latin typeface="Optima" pitchFamily="34" charset="0"/>
              </a:rPr>
              <a:t>14.   ¿Es posible decir que la evaluación tiene un solo objetivo?</a:t>
            </a:r>
          </a:p>
          <a:p>
            <a:pPr marL="974725"/>
            <a:r>
              <a:rPr lang="es-MX" dirty="0" smtClean="0">
                <a:solidFill>
                  <a:schemeClr val="tx2">
                    <a:lumMod val="50000"/>
                  </a:schemeClr>
                </a:solidFill>
                <a:latin typeface="Optima" pitchFamily="34" charset="0"/>
              </a:rPr>
              <a:t>15.   ¿Cómo ponderar el desempeño con las evidencias?</a:t>
            </a:r>
          </a:p>
          <a:p>
            <a:pPr marL="974725"/>
            <a:r>
              <a:rPr lang="es-MX" dirty="0" smtClean="0">
                <a:solidFill>
                  <a:schemeClr val="tx2">
                    <a:lumMod val="50000"/>
                  </a:schemeClr>
                </a:solidFill>
                <a:latin typeface="Optima" pitchFamily="34" charset="0"/>
              </a:rPr>
              <a:t>16.   ¿Qué es lo más importante: la evaluación o el proceso de evaluación?</a:t>
            </a:r>
          </a:p>
        </p:txBody>
      </p:sp>
      <p:sp>
        <p:nvSpPr>
          <p:cNvPr id="16" name="15 CuadroTexto"/>
          <p:cNvSpPr txBox="1"/>
          <p:nvPr/>
        </p:nvSpPr>
        <p:spPr>
          <a:xfrm>
            <a:off x="271276" y="4201874"/>
            <a:ext cx="412292" cy="584775"/>
          </a:xfrm>
          <a:prstGeom prst="rect">
            <a:avLst/>
          </a:prstGeom>
          <a:noFill/>
        </p:spPr>
        <p:txBody>
          <a:bodyPr wrap="none" rtlCol="0">
            <a:spAutoFit/>
          </a:bodyPr>
          <a:lstStyle/>
          <a:p>
            <a:r>
              <a:rPr lang="es-MX" sz="3200" b="1" dirty="0" smtClean="0">
                <a:solidFill>
                  <a:schemeClr val="tx2">
                    <a:lumMod val="50000"/>
                  </a:schemeClr>
                </a:solidFill>
                <a:latin typeface="Optima" pitchFamily="34" charset="0"/>
              </a:rPr>
              <a:t>4</a:t>
            </a:r>
            <a:endParaRPr lang="es-MX" sz="3200" b="1" dirty="0">
              <a:solidFill>
                <a:schemeClr val="tx2">
                  <a:lumMod val="50000"/>
                </a:schemeClr>
              </a:solidFill>
              <a:latin typeface="Optima" pitchFamily="34" charset="0"/>
            </a:endParaRPr>
          </a:p>
        </p:txBody>
      </p:sp>
      <p:sp>
        <p:nvSpPr>
          <p:cNvPr id="17" name="16 CuadroTexto"/>
          <p:cNvSpPr txBox="1"/>
          <p:nvPr/>
        </p:nvSpPr>
        <p:spPr>
          <a:xfrm>
            <a:off x="271276" y="2916233"/>
            <a:ext cx="412292" cy="584775"/>
          </a:xfrm>
          <a:prstGeom prst="rect">
            <a:avLst/>
          </a:prstGeom>
          <a:noFill/>
        </p:spPr>
        <p:txBody>
          <a:bodyPr wrap="none" rtlCol="0">
            <a:spAutoFit/>
          </a:bodyPr>
          <a:lstStyle/>
          <a:p>
            <a:r>
              <a:rPr lang="es-MX" sz="3200" b="1" dirty="0">
                <a:solidFill>
                  <a:schemeClr val="bg1"/>
                </a:solidFill>
                <a:latin typeface="Optima" pitchFamily="34" charset="0"/>
              </a:rPr>
              <a:t>3</a:t>
            </a:r>
          </a:p>
        </p:txBody>
      </p:sp>
      <p:sp>
        <p:nvSpPr>
          <p:cNvPr id="18" name="17 Rectángulo"/>
          <p:cNvSpPr/>
          <p:nvPr/>
        </p:nvSpPr>
        <p:spPr>
          <a:xfrm>
            <a:off x="-36512" y="5157192"/>
            <a:ext cx="9180512" cy="17008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s-MX" b="1" dirty="0" smtClean="0">
              <a:latin typeface="Optima" pitchFamily="34" charset="0"/>
            </a:endParaRPr>
          </a:p>
          <a:p>
            <a:pPr marL="974725"/>
            <a:r>
              <a:rPr lang="es-MX" dirty="0" smtClean="0">
                <a:latin typeface="Optima" pitchFamily="34" charset="0"/>
              </a:rPr>
              <a:t>17.   ¿Cuál es el problema de la evaluación?</a:t>
            </a:r>
          </a:p>
          <a:p>
            <a:pPr marL="974725"/>
            <a:r>
              <a:rPr lang="es-MX" dirty="0" smtClean="0">
                <a:latin typeface="Optima" pitchFamily="34" charset="0"/>
              </a:rPr>
              <a:t>18.   ¿Cuáles son las fortalezas de la evaluación formativa?</a:t>
            </a:r>
          </a:p>
          <a:p>
            <a:pPr marL="974725"/>
            <a:r>
              <a:rPr lang="es-MX" dirty="0" smtClean="0">
                <a:latin typeface="Optima" pitchFamily="34" charset="0"/>
              </a:rPr>
              <a:t>19.   ¿En que medida se puede conjugar la evaluación tradicional con la   </a:t>
            </a:r>
          </a:p>
          <a:p>
            <a:pPr marL="974725"/>
            <a:r>
              <a:rPr lang="es-MX" dirty="0">
                <a:latin typeface="Optima" pitchFamily="34" charset="0"/>
              </a:rPr>
              <a:t> </a:t>
            </a:r>
            <a:r>
              <a:rPr lang="es-MX" dirty="0" smtClean="0">
                <a:latin typeface="Optima" pitchFamily="34" charset="0"/>
              </a:rPr>
              <a:t>         evaluación alternativa?</a:t>
            </a:r>
          </a:p>
          <a:p>
            <a:pPr marL="974725"/>
            <a:r>
              <a:rPr lang="es-MX" dirty="0" smtClean="0">
                <a:latin typeface="Optima" pitchFamily="34" charset="0"/>
              </a:rPr>
              <a:t>20.   ¿Cómo reconocer el aprendizaje significativo de los estudiantes?</a:t>
            </a:r>
          </a:p>
          <a:p>
            <a:endParaRPr lang="es-MX" dirty="0" smtClean="0">
              <a:latin typeface="Optima" pitchFamily="34" charset="0"/>
            </a:endParaRPr>
          </a:p>
        </p:txBody>
      </p:sp>
      <p:sp>
        <p:nvSpPr>
          <p:cNvPr id="19" name="18 CuadroTexto"/>
          <p:cNvSpPr txBox="1"/>
          <p:nvPr/>
        </p:nvSpPr>
        <p:spPr>
          <a:xfrm>
            <a:off x="234764" y="5652537"/>
            <a:ext cx="412292" cy="584775"/>
          </a:xfrm>
          <a:prstGeom prst="rect">
            <a:avLst/>
          </a:prstGeom>
          <a:noFill/>
        </p:spPr>
        <p:txBody>
          <a:bodyPr wrap="none" rtlCol="0">
            <a:spAutoFit/>
          </a:bodyPr>
          <a:lstStyle/>
          <a:p>
            <a:r>
              <a:rPr lang="es-MX" sz="3200" b="1" dirty="0">
                <a:solidFill>
                  <a:schemeClr val="bg1"/>
                </a:solidFill>
                <a:latin typeface="Optima" pitchFamily="34" charset="0"/>
              </a:rPr>
              <a:t>5</a:t>
            </a:r>
          </a:p>
        </p:txBody>
      </p:sp>
    </p:spTree>
    <p:extLst>
      <p:ext uri="{BB962C8B-B14F-4D97-AF65-F5344CB8AC3E}">
        <p14:creationId xmlns:p14="http://schemas.microsoft.com/office/powerpoint/2010/main" val="2764662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Actividad 4</a:t>
            </a:r>
            <a:endParaRPr lang="es-MX" dirty="0"/>
          </a:p>
        </p:txBody>
      </p:sp>
      <p:sp>
        <p:nvSpPr>
          <p:cNvPr id="3" name="2 Marcador de contenido"/>
          <p:cNvSpPr>
            <a:spLocks noGrp="1"/>
          </p:cNvSpPr>
          <p:nvPr>
            <p:ph idx="1"/>
          </p:nvPr>
        </p:nvSpPr>
        <p:spPr/>
        <p:txBody>
          <a:bodyPr/>
          <a:lstStyle/>
          <a:p>
            <a:pPr marL="0" indent="0">
              <a:buNone/>
            </a:pPr>
            <a:r>
              <a:rPr lang="es-MX" dirty="0" smtClean="0"/>
              <a:t>Con base en las conclusiones obtenidas de la actividad se dejan ver algunas problemáticas recurrentes.</a:t>
            </a:r>
          </a:p>
          <a:p>
            <a:endParaRPr lang="es-MX" dirty="0" smtClean="0"/>
          </a:p>
          <a:p>
            <a:endParaRPr lang="es-MX" dirty="0" smtClean="0"/>
          </a:p>
          <a:p>
            <a:pPr marL="0" indent="0">
              <a:buNone/>
            </a:pPr>
            <a:r>
              <a:rPr lang="es-ES" b="1" dirty="0" smtClean="0"/>
              <a:t>¿Cuáles son las problemáticas que lograron identificar?</a:t>
            </a:r>
            <a:endParaRPr lang="es-MX" dirty="0"/>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13</a:t>
            </a:fld>
            <a:endParaRPr lang="es-MX"/>
          </a:p>
        </p:txBody>
      </p:sp>
      <p:graphicFrame>
        <p:nvGraphicFramePr>
          <p:cNvPr id="5" name="4 Tabla"/>
          <p:cNvGraphicFramePr>
            <a:graphicFrameLocks noGrp="1"/>
          </p:cNvGraphicFramePr>
          <p:nvPr>
            <p:extLst>
              <p:ext uri="{D42A27DB-BD31-4B8C-83A1-F6EECF244321}">
                <p14:modId xmlns:p14="http://schemas.microsoft.com/office/powerpoint/2010/main" val="3435673137"/>
              </p:ext>
            </p:extLst>
          </p:nvPr>
        </p:nvGraphicFramePr>
        <p:xfrm>
          <a:off x="971600" y="3886080"/>
          <a:ext cx="5760640" cy="1631152"/>
        </p:xfrm>
        <a:graphic>
          <a:graphicData uri="http://schemas.openxmlformats.org/drawingml/2006/table">
            <a:tbl>
              <a:tblPr firstRow="1" bandRow="1">
                <a:tableStyleId>{93296810-A885-4BE3-A3E7-6D5BEEA58F35}</a:tableStyleId>
              </a:tblPr>
              <a:tblGrid>
                <a:gridCol w="2880320">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tblGrid>
              <a:tr h="442432">
                <a:tc>
                  <a:txBody>
                    <a:bodyPr/>
                    <a:lstStyle/>
                    <a:p>
                      <a:pPr algn="ctr"/>
                      <a:r>
                        <a:rPr lang="es-MX" sz="2000" dirty="0" smtClean="0">
                          <a:latin typeface="Optima" pitchFamily="34" charset="0"/>
                        </a:rPr>
                        <a:t>Problemática</a:t>
                      </a:r>
                      <a:endParaRPr lang="es-MX" sz="2000" dirty="0">
                        <a:latin typeface="Optima" pitchFamily="34" charset="0"/>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pPr algn="ctr"/>
                      <a:r>
                        <a:rPr lang="es-MX" sz="2000" dirty="0" smtClean="0">
                          <a:latin typeface="Optima" pitchFamily="34" charset="0"/>
                        </a:rPr>
                        <a:t>Argumente</a:t>
                      </a:r>
                      <a:endParaRPr lang="es-MX" sz="2000" dirty="0">
                        <a:latin typeface="Optima" pitchFamily="34" charset="0"/>
                      </a:endParaRPr>
                    </a:p>
                  </a:txBody>
                  <a:tcPr>
                    <a:lnB w="12700" cap="flat" cmpd="sng" algn="ctr">
                      <a:solidFill>
                        <a:schemeClr val="tx2">
                          <a:lumMod val="50000"/>
                        </a:schemeClr>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0"/>
                  </a:ext>
                </a:extLst>
              </a:tr>
              <a:tr h="370840">
                <a:tc>
                  <a:txBody>
                    <a:bodyPr/>
                    <a:lstStyle/>
                    <a:p>
                      <a:r>
                        <a:rPr lang="es-MX" sz="2000" dirty="0" smtClean="0">
                          <a:solidFill>
                            <a:schemeClr val="tx2">
                              <a:lumMod val="50000"/>
                            </a:schemeClr>
                          </a:solidFill>
                          <a:latin typeface="Optima" pitchFamily="34" charset="0"/>
                        </a:rPr>
                        <a:t>1…</a:t>
                      </a:r>
                      <a:endParaRPr lang="es-MX" sz="2000" dirty="0">
                        <a:solidFill>
                          <a:schemeClr val="tx2">
                            <a:lumMod val="50000"/>
                          </a:schemeClr>
                        </a:solidFill>
                        <a:latin typeface="Optima" pitchFamily="34" charset="0"/>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tc>
                  <a:txBody>
                    <a:bodyPr/>
                    <a:lstStyle/>
                    <a:p>
                      <a:endParaRPr lang="es-MX" sz="2000" dirty="0">
                        <a:latin typeface="Optima" pitchFamily="34" charset="0"/>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1444">
                <a:tc>
                  <a:txBody>
                    <a:bodyPr/>
                    <a:lstStyle/>
                    <a:p>
                      <a:r>
                        <a:rPr lang="es-MX" sz="2000" dirty="0" smtClean="0">
                          <a:solidFill>
                            <a:schemeClr val="tx2">
                              <a:lumMod val="50000"/>
                            </a:schemeClr>
                          </a:solidFill>
                          <a:latin typeface="Optima" pitchFamily="34" charset="0"/>
                        </a:rPr>
                        <a:t>2…</a:t>
                      </a:r>
                      <a:endParaRPr lang="es-MX" sz="2000" dirty="0">
                        <a:solidFill>
                          <a:schemeClr val="tx2">
                            <a:lumMod val="50000"/>
                          </a:schemeClr>
                        </a:solidFill>
                        <a:latin typeface="Optima" pitchFamily="34" charset="0"/>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tc>
                  <a:txBody>
                    <a:bodyPr/>
                    <a:lstStyle/>
                    <a:p>
                      <a:endParaRPr lang="es-MX" sz="2000" dirty="0">
                        <a:latin typeface="Optima" pitchFamily="34" charset="0"/>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es-MX" sz="2000" dirty="0" smtClean="0">
                          <a:solidFill>
                            <a:schemeClr val="tx2">
                              <a:lumMod val="50000"/>
                            </a:schemeClr>
                          </a:solidFill>
                          <a:latin typeface="Optima" pitchFamily="34" charset="0"/>
                        </a:rPr>
                        <a:t>3…</a:t>
                      </a:r>
                      <a:endParaRPr lang="es-MX" sz="2000" dirty="0">
                        <a:solidFill>
                          <a:schemeClr val="tx2">
                            <a:lumMod val="50000"/>
                          </a:schemeClr>
                        </a:solidFill>
                        <a:latin typeface="Optima" pitchFamily="34" charset="0"/>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tc>
                  <a:txBody>
                    <a:bodyPr/>
                    <a:lstStyle/>
                    <a:p>
                      <a:endParaRPr lang="es-MX" sz="2000" dirty="0">
                        <a:latin typeface="Optima" pitchFamily="34" charset="0"/>
                      </a:endParaRPr>
                    </a:p>
                  </a:txBody>
                  <a:tcP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87985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907260"/>
            <a:ext cx="8100392" cy="1143000"/>
          </a:xfrm>
          <a:solidFill>
            <a:schemeClr val="tx2">
              <a:lumMod val="50000"/>
            </a:schemeClr>
          </a:solidFill>
        </p:spPr>
        <p:txBody>
          <a:bodyPr/>
          <a:lstStyle/>
          <a:p>
            <a:pPr algn="ctr"/>
            <a:r>
              <a:rPr lang="es-MX" dirty="0" smtClean="0">
                <a:solidFill>
                  <a:schemeClr val="bg1"/>
                </a:solidFill>
              </a:rPr>
              <a:t>    Algunas </a:t>
            </a:r>
            <a:r>
              <a:rPr lang="es-MX" dirty="0">
                <a:solidFill>
                  <a:schemeClr val="bg1"/>
                </a:solidFill>
              </a:rPr>
              <a:t>reflexiones sobre las </a:t>
            </a:r>
            <a:r>
              <a:rPr lang="es-MX" dirty="0" smtClean="0">
                <a:solidFill>
                  <a:schemeClr val="bg1"/>
                </a:solidFill>
              </a:rPr>
              <a:t>problemáticas  </a:t>
            </a:r>
            <a:endParaRPr lang="es-MX" dirty="0">
              <a:solidFill>
                <a:schemeClr val="bg1"/>
              </a:solidFill>
            </a:endParaRPr>
          </a:p>
        </p:txBody>
      </p:sp>
      <p:sp>
        <p:nvSpPr>
          <p:cNvPr id="3" name="2 Marcador de contenido"/>
          <p:cNvSpPr>
            <a:spLocks noGrp="1"/>
          </p:cNvSpPr>
          <p:nvPr>
            <p:ph idx="1"/>
          </p:nvPr>
        </p:nvSpPr>
        <p:spPr>
          <a:xfrm>
            <a:off x="1393304" y="332656"/>
            <a:ext cx="7427168" cy="4525963"/>
          </a:xfrm>
        </p:spPr>
        <p:txBody>
          <a:bodyPr>
            <a:normAutofit/>
          </a:bodyPr>
          <a:lstStyle/>
          <a:p>
            <a:pPr>
              <a:lnSpc>
                <a:spcPct val="110000"/>
              </a:lnSpc>
              <a:spcBef>
                <a:spcPts val="0"/>
              </a:spcBef>
            </a:pPr>
            <a:endParaRPr lang="es-MX" dirty="0" smtClean="0"/>
          </a:p>
          <a:p>
            <a:pPr>
              <a:lnSpc>
                <a:spcPct val="110000"/>
              </a:lnSpc>
              <a:spcBef>
                <a:spcPts val="0"/>
              </a:spcBef>
            </a:pPr>
            <a:r>
              <a:rPr lang="es-MX" dirty="0" smtClean="0"/>
              <a:t>Falta de claridad respecto a cómo planear la evaluación de las competencias en los procesos de formación en los estudiantes.</a:t>
            </a:r>
          </a:p>
          <a:p>
            <a:pPr>
              <a:lnSpc>
                <a:spcPct val="110000"/>
              </a:lnSpc>
              <a:spcBef>
                <a:spcPts val="0"/>
              </a:spcBef>
            </a:pPr>
            <a:endParaRPr lang="es-MX" dirty="0" smtClean="0"/>
          </a:p>
          <a:p>
            <a:pPr>
              <a:lnSpc>
                <a:spcPct val="110000"/>
              </a:lnSpc>
              <a:spcBef>
                <a:spcPts val="0"/>
              </a:spcBef>
            </a:pPr>
            <a:r>
              <a:rPr lang="es-MX" dirty="0" smtClean="0"/>
              <a:t>Se da mucha importancia a la reflexión conceptual enfatizando en el significado y los principios de la evaluación de las competencias, pero sin abordar el proceso de aplicación en las clases de los estudiantes.</a:t>
            </a:r>
          </a:p>
          <a:p>
            <a:pPr>
              <a:lnSpc>
                <a:spcPct val="110000"/>
              </a:lnSpc>
              <a:spcBef>
                <a:spcPts val="0"/>
              </a:spcBef>
            </a:pPr>
            <a:endParaRPr lang="es-MX" dirty="0" smtClean="0"/>
          </a:p>
          <a:p>
            <a:pPr>
              <a:lnSpc>
                <a:spcPct val="110000"/>
              </a:lnSpc>
              <a:spcBef>
                <a:spcPts val="0"/>
              </a:spcBef>
            </a:pPr>
            <a:r>
              <a:rPr lang="es-MX" dirty="0" smtClean="0"/>
              <a:t>Con frecuencia se le denomina “estrategias de evaluación de competencias”, sin serlo en realidad porque siguen enfocando a contenidos u objetivos.</a:t>
            </a:r>
          </a:p>
          <a:p>
            <a:pPr marL="0" indent="0">
              <a:lnSpc>
                <a:spcPct val="150000"/>
              </a:lnSpc>
              <a:buNone/>
            </a:pPr>
            <a:endParaRPr lang="es-MX" dirty="0" smtClean="0"/>
          </a:p>
          <a:p>
            <a:endParaRPr lang="es-MX" dirty="0"/>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14</a:t>
            </a:fld>
            <a:endParaRPr lang="es-MX"/>
          </a:p>
        </p:txBody>
      </p:sp>
    </p:spTree>
    <p:extLst>
      <p:ext uri="{BB962C8B-B14F-4D97-AF65-F5344CB8AC3E}">
        <p14:creationId xmlns:p14="http://schemas.microsoft.com/office/powerpoint/2010/main" val="4193737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93304" y="476672"/>
            <a:ext cx="7427168" cy="4525963"/>
          </a:xfrm>
        </p:spPr>
        <p:txBody>
          <a:bodyPr>
            <a:normAutofit lnSpcReduction="10000"/>
          </a:bodyPr>
          <a:lstStyle/>
          <a:p>
            <a:pPr>
              <a:lnSpc>
                <a:spcPct val="110000"/>
              </a:lnSpc>
              <a:spcBef>
                <a:spcPts val="0"/>
              </a:spcBef>
            </a:pPr>
            <a:r>
              <a:rPr lang="es-MX" dirty="0" smtClean="0"/>
              <a:t>Creciente opinión acerca de que evaluar competencias es enfocarse solamente en el hacer externo ante tareas o actividades y dejar de considerar  los procesos conceptuales y actitudinales.</a:t>
            </a:r>
          </a:p>
          <a:p>
            <a:pPr marL="0" indent="0">
              <a:lnSpc>
                <a:spcPct val="110000"/>
              </a:lnSpc>
              <a:spcBef>
                <a:spcPts val="0"/>
              </a:spcBef>
              <a:buNone/>
            </a:pPr>
            <a:endParaRPr lang="es-MX" sz="1600" dirty="0" smtClean="0"/>
          </a:p>
          <a:p>
            <a:pPr>
              <a:lnSpc>
                <a:spcPct val="110000"/>
              </a:lnSpc>
              <a:spcBef>
                <a:spcPts val="0"/>
              </a:spcBef>
            </a:pPr>
            <a:r>
              <a:rPr lang="es-MX" dirty="0" smtClean="0"/>
              <a:t>Existe también la propuesta de asumir la evaluación con gran énfasis en los saberes académicos que tradicionalmente se han abordado en las instituciones educativas, por que se entiende que tener saberes conceptuales es lo mismo que ser competente.</a:t>
            </a:r>
          </a:p>
          <a:p>
            <a:pPr marL="0" indent="0">
              <a:lnSpc>
                <a:spcPct val="110000"/>
              </a:lnSpc>
              <a:spcBef>
                <a:spcPts val="0"/>
              </a:spcBef>
              <a:buNone/>
            </a:pPr>
            <a:endParaRPr lang="es-MX" sz="1600" dirty="0" smtClean="0"/>
          </a:p>
          <a:p>
            <a:pPr>
              <a:lnSpc>
                <a:spcPct val="110000"/>
              </a:lnSpc>
              <a:spcBef>
                <a:spcPts val="0"/>
              </a:spcBef>
            </a:pPr>
            <a:r>
              <a:rPr lang="es-MX" dirty="0" smtClean="0"/>
              <a:t>Existen académicos que todavía no comprenden el nuevo enfoque de la evaluación y consideran que se trata de una moda más en la pedagogía.</a:t>
            </a:r>
          </a:p>
          <a:p>
            <a:pPr>
              <a:lnSpc>
                <a:spcPct val="110000"/>
              </a:lnSpc>
              <a:spcBef>
                <a:spcPts val="0"/>
              </a:spcBef>
            </a:pPr>
            <a:endParaRPr lang="es-MX" dirty="0" smtClean="0"/>
          </a:p>
          <a:p>
            <a:pPr>
              <a:lnSpc>
                <a:spcPct val="110000"/>
              </a:lnSpc>
              <a:spcBef>
                <a:spcPts val="0"/>
              </a:spcBef>
            </a:pPr>
            <a:endParaRPr lang="es-MX" dirty="0"/>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15</a:t>
            </a:fld>
            <a:endParaRPr lang="es-MX"/>
          </a:p>
        </p:txBody>
      </p:sp>
      <p:sp>
        <p:nvSpPr>
          <p:cNvPr id="5" name="1 Título"/>
          <p:cNvSpPr txBox="1">
            <a:spLocks/>
          </p:cNvSpPr>
          <p:nvPr/>
        </p:nvSpPr>
        <p:spPr>
          <a:xfrm>
            <a:off x="1043608" y="4907260"/>
            <a:ext cx="8100392" cy="1143000"/>
          </a:xfrm>
          <a:prstGeom prst="rect">
            <a:avLst/>
          </a:prstGeom>
          <a:solidFill>
            <a:schemeClr val="tx2">
              <a:lumMod val="50000"/>
            </a:schemeClr>
          </a:solidFill>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2">
                    <a:lumMod val="50000"/>
                  </a:schemeClr>
                </a:solidFill>
                <a:latin typeface="Optima" pitchFamily="34" charset="0"/>
                <a:ea typeface="+mj-ea"/>
                <a:cs typeface="+mj-cs"/>
              </a:defRPr>
            </a:lvl1pPr>
          </a:lstStyle>
          <a:p>
            <a:pPr algn="ctr"/>
            <a:r>
              <a:rPr lang="es-MX" dirty="0" smtClean="0">
                <a:solidFill>
                  <a:schemeClr val="bg1"/>
                </a:solidFill>
              </a:rPr>
              <a:t>    Algunas reflexiones sobre las problemáticas  </a:t>
            </a:r>
            <a:endParaRPr lang="es-MX" dirty="0">
              <a:solidFill>
                <a:schemeClr val="bg1"/>
              </a:solidFill>
            </a:endParaRPr>
          </a:p>
        </p:txBody>
      </p:sp>
    </p:spTree>
    <p:extLst>
      <p:ext uri="{BB962C8B-B14F-4D97-AF65-F5344CB8AC3E}">
        <p14:creationId xmlns:p14="http://schemas.microsoft.com/office/powerpoint/2010/main" val="591862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MX" dirty="0" smtClean="0"/>
              <a:t>Ante una dificultad o problema…</a:t>
            </a:r>
            <a:endParaRPr lang="es-MX" dirty="0"/>
          </a:p>
        </p:txBody>
      </p:sp>
      <p:sp>
        <p:nvSpPr>
          <p:cNvPr id="3" name="2 Marcador de contenido"/>
          <p:cNvSpPr>
            <a:spLocks noGrp="1"/>
          </p:cNvSpPr>
          <p:nvPr>
            <p:ph idx="1"/>
          </p:nvPr>
        </p:nvSpPr>
        <p:spPr/>
        <p:txBody>
          <a:bodyPr/>
          <a:lstStyle/>
          <a:p>
            <a:pPr marL="265113" indent="-265113">
              <a:lnSpc>
                <a:spcPct val="150000"/>
              </a:lnSpc>
            </a:pPr>
            <a:endParaRPr lang="es-MX" sz="1400" dirty="0" smtClean="0"/>
          </a:p>
          <a:p>
            <a:pPr marL="265113" indent="4763"/>
            <a:r>
              <a:rPr lang="es-MX" dirty="0"/>
              <a:t> </a:t>
            </a:r>
            <a:r>
              <a:rPr lang="es-MX" b="1" dirty="0" smtClean="0"/>
              <a:t>¿Cuál sería tu reacción ante los problemas citados?...</a:t>
            </a:r>
          </a:p>
          <a:p>
            <a:pPr marL="265113" indent="4763"/>
            <a:endParaRPr lang="es-MX" b="1" dirty="0" smtClean="0"/>
          </a:p>
          <a:p>
            <a:pPr marL="442913" indent="-177800"/>
            <a:r>
              <a:rPr lang="es-MX" b="1" dirty="0" smtClean="0"/>
              <a:t>Cómo enfrentas esos problemas?....</a:t>
            </a:r>
          </a:p>
          <a:p>
            <a:pPr marL="442913" indent="-177800"/>
            <a:endParaRPr lang="es-MX" b="1" dirty="0" smtClean="0"/>
          </a:p>
          <a:p>
            <a:pPr marL="442913" indent="-177800"/>
            <a:r>
              <a:rPr lang="es-MX" b="1" dirty="0" smtClean="0"/>
              <a:t>Qué pasos seguirías para resolver esos problemas?...</a:t>
            </a:r>
          </a:p>
          <a:p>
            <a:pPr marL="442913" indent="-177800"/>
            <a:endParaRPr lang="es-MX" b="1" dirty="0" smtClean="0"/>
          </a:p>
          <a:p>
            <a:pPr marL="442913" indent="-177800"/>
            <a:endParaRPr lang="es-MX" b="1" dirty="0" smtClean="0"/>
          </a:p>
          <a:p>
            <a:endParaRPr lang="es-MX" dirty="0"/>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16</a:t>
            </a:fld>
            <a:endParaRPr lang="es-MX"/>
          </a:p>
        </p:txBody>
      </p:sp>
      <p:sp>
        <p:nvSpPr>
          <p:cNvPr id="5" name="1 Título"/>
          <p:cNvSpPr txBox="1">
            <a:spLocks/>
          </p:cNvSpPr>
          <p:nvPr/>
        </p:nvSpPr>
        <p:spPr>
          <a:xfrm>
            <a:off x="1043608" y="4907260"/>
            <a:ext cx="8100392" cy="1143000"/>
          </a:xfrm>
          <a:prstGeom prst="rect">
            <a:avLst/>
          </a:prstGeom>
          <a:solidFill>
            <a:schemeClr val="tx2">
              <a:lumMod val="50000"/>
            </a:schemeClr>
          </a:solidFill>
        </p:spPr>
        <p:txBody>
          <a:bodyPr vert="horz" lIns="91440" tIns="45720" rIns="91440" bIns="45720" rtlCol="0" anchor="ctr">
            <a:noAutofit/>
          </a:bodyPr>
          <a:lstStyle>
            <a:lvl1pPr algn="l" defTabSz="914400" rtl="0" eaLnBrk="1" latinLnBrk="0" hangingPunct="1">
              <a:spcBef>
                <a:spcPct val="0"/>
              </a:spcBef>
              <a:buNone/>
              <a:defRPr sz="2800" b="1" kern="1200">
                <a:solidFill>
                  <a:schemeClr val="tx2">
                    <a:lumMod val="50000"/>
                  </a:schemeClr>
                </a:solidFill>
                <a:latin typeface="Optima" pitchFamily="34" charset="0"/>
                <a:ea typeface="+mj-ea"/>
                <a:cs typeface="+mj-cs"/>
              </a:defRPr>
            </a:lvl1pPr>
          </a:lstStyle>
          <a:p>
            <a:pPr marL="265113"/>
            <a:r>
              <a:rPr lang="es-MX" sz="2000" dirty="0" smtClean="0">
                <a:solidFill>
                  <a:schemeClr val="bg1"/>
                </a:solidFill>
              </a:rPr>
              <a:t>NOTA: </a:t>
            </a:r>
            <a:r>
              <a:rPr lang="es-MX" sz="2000" dirty="0">
                <a:solidFill>
                  <a:schemeClr val="bg1"/>
                </a:solidFill>
              </a:rPr>
              <a:t>Seguramente para la construcción de la Torre Eiffel se presentaron problemas o dificultades, </a:t>
            </a:r>
            <a:r>
              <a:rPr lang="es-MX" sz="2000" u="sng" dirty="0">
                <a:solidFill>
                  <a:schemeClr val="bg1"/>
                </a:solidFill>
              </a:rPr>
              <a:t>vamos a comprobarlo!!!</a:t>
            </a:r>
          </a:p>
        </p:txBody>
      </p:sp>
    </p:spTree>
    <p:extLst>
      <p:ext uri="{BB962C8B-B14F-4D97-AF65-F5344CB8AC3E}">
        <p14:creationId xmlns:p14="http://schemas.microsoft.com/office/powerpoint/2010/main" val="2640076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3812" y="274638"/>
            <a:ext cx="8226660" cy="1143000"/>
          </a:xfrm>
        </p:spPr>
        <p:txBody>
          <a:bodyPr/>
          <a:lstStyle/>
          <a:p>
            <a:pPr algn="r"/>
            <a:r>
              <a:rPr lang="es-ES" dirty="0" smtClean="0"/>
              <a:t>Actividad 5</a:t>
            </a:r>
            <a:r>
              <a:rPr lang="es-ES" dirty="0"/>
              <a:t/>
            </a:r>
            <a:br>
              <a:rPr lang="es-ES" dirty="0"/>
            </a:br>
            <a:r>
              <a:rPr lang="es-ES" dirty="0"/>
              <a:t>Réplica de la Torre Eiffel</a:t>
            </a:r>
            <a:endParaRPr lang="es-MX" dirty="0"/>
          </a:p>
        </p:txBody>
      </p:sp>
      <p:sp>
        <p:nvSpPr>
          <p:cNvPr id="3" name="2 Marcador de contenido"/>
          <p:cNvSpPr>
            <a:spLocks noGrp="1"/>
          </p:cNvSpPr>
          <p:nvPr>
            <p:ph idx="1"/>
          </p:nvPr>
        </p:nvSpPr>
        <p:spPr>
          <a:xfrm>
            <a:off x="2843808" y="1556792"/>
            <a:ext cx="5976664" cy="4525963"/>
          </a:xfrm>
        </p:spPr>
        <p:txBody>
          <a:bodyPr>
            <a:normAutofit/>
          </a:bodyPr>
          <a:lstStyle/>
          <a:p>
            <a:pPr>
              <a:spcBef>
                <a:spcPts val="0"/>
              </a:spcBef>
            </a:pPr>
            <a:r>
              <a:rPr lang="es-ES" dirty="0"/>
              <a:t>Elaboren una réplica de la Torre Eiffel de manera grupal</a:t>
            </a:r>
            <a:r>
              <a:rPr lang="es-ES" dirty="0" smtClean="0"/>
              <a:t>.</a:t>
            </a:r>
          </a:p>
          <a:p>
            <a:pPr marL="0" indent="0">
              <a:spcBef>
                <a:spcPts val="0"/>
              </a:spcBef>
              <a:buNone/>
            </a:pPr>
            <a:endParaRPr lang="es-ES" sz="1000" dirty="0"/>
          </a:p>
          <a:p>
            <a:pPr>
              <a:spcBef>
                <a:spcPts val="0"/>
              </a:spcBef>
            </a:pPr>
            <a:r>
              <a:rPr lang="es-ES" dirty="0"/>
              <a:t>Tendrán 60´ minutos para construirla</a:t>
            </a:r>
            <a:r>
              <a:rPr lang="es-ES" dirty="0" smtClean="0"/>
              <a:t>.</a:t>
            </a:r>
          </a:p>
          <a:p>
            <a:pPr marL="0" indent="0">
              <a:spcBef>
                <a:spcPts val="0"/>
              </a:spcBef>
              <a:buNone/>
            </a:pPr>
            <a:endParaRPr lang="es-ES" sz="1000" dirty="0"/>
          </a:p>
          <a:p>
            <a:pPr>
              <a:spcBef>
                <a:spcPts val="0"/>
              </a:spcBef>
            </a:pPr>
            <a:r>
              <a:rPr lang="es-ES" dirty="0"/>
              <a:t>Solo podrán utilizar el material </a:t>
            </a:r>
            <a:r>
              <a:rPr lang="es-ES" dirty="0" smtClean="0"/>
              <a:t>proporcionado: tijeras</a:t>
            </a:r>
            <a:r>
              <a:rPr lang="es-ES" dirty="0"/>
              <a:t>, popotes y </a:t>
            </a:r>
            <a:r>
              <a:rPr lang="es-ES" dirty="0" smtClean="0"/>
              <a:t>alfileres</a:t>
            </a:r>
            <a:r>
              <a:rPr lang="es-ES" dirty="0"/>
              <a:t>.</a:t>
            </a:r>
            <a:endParaRPr lang="es-ES" dirty="0" smtClean="0"/>
          </a:p>
          <a:p>
            <a:pPr marL="0" indent="0">
              <a:spcBef>
                <a:spcPts val="0"/>
              </a:spcBef>
              <a:buNone/>
            </a:pPr>
            <a:endParaRPr lang="es-ES" sz="1000" dirty="0"/>
          </a:p>
          <a:p>
            <a:pPr>
              <a:spcBef>
                <a:spcPts val="0"/>
              </a:spcBef>
            </a:pPr>
            <a:r>
              <a:rPr lang="es-ES" dirty="0"/>
              <a:t>Deberá de construirse en 3 </a:t>
            </a:r>
            <a:r>
              <a:rPr lang="es-ES" dirty="0" smtClean="0"/>
              <a:t>niveles, </a:t>
            </a:r>
            <a:r>
              <a:rPr lang="es-ES" dirty="0"/>
              <a:t>simulando la Torre Eiffel</a:t>
            </a:r>
            <a:r>
              <a:rPr lang="es-ES" dirty="0" smtClean="0"/>
              <a:t>.</a:t>
            </a:r>
          </a:p>
          <a:p>
            <a:pPr marL="0" indent="0">
              <a:spcBef>
                <a:spcPts val="0"/>
              </a:spcBef>
              <a:buNone/>
            </a:pPr>
            <a:endParaRPr lang="es-ES" sz="1000" dirty="0"/>
          </a:p>
          <a:p>
            <a:pPr marL="0" indent="0">
              <a:spcBef>
                <a:spcPts val="0"/>
              </a:spcBef>
              <a:buNone/>
            </a:pPr>
            <a:endParaRPr lang="es-ES" sz="1000" dirty="0"/>
          </a:p>
          <a:p>
            <a:pPr>
              <a:spcBef>
                <a:spcPts val="0"/>
              </a:spcBef>
            </a:pPr>
            <a:r>
              <a:rPr lang="es-ES" dirty="0"/>
              <a:t>Realizar las actividades pertinentes para planear, organizar, delegar, acordar, etc.</a:t>
            </a:r>
          </a:p>
          <a:p>
            <a:pPr marL="0" indent="0">
              <a:lnSpc>
                <a:spcPct val="150000"/>
              </a:lnSpc>
              <a:buNone/>
            </a:pPr>
            <a:endParaRPr lang="es-ES" sz="1000" dirty="0" smtClean="0"/>
          </a:p>
          <a:p>
            <a:endParaRPr lang="es-MX" dirty="0"/>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17</a:t>
            </a:fld>
            <a:endParaRPr lang="es-MX"/>
          </a:p>
        </p:txBody>
      </p:sp>
      <p:sp>
        <p:nvSpPr>
          <p:cNvPr id="7" name="6 Rectángulo"/>
          <p:cNvSpPr/>
          <p:nvPr/>
        </p:nvSpPr>
        <p:spPr>
          <a:xfrm>
            <a:off x="3059832" y="5746030"/>
            <a:ext cx="5824952" cy="923330"/>
          </a:xfrm>
          <a:prstGeom prst="rect">
            <a:avLst/>
          </a:prstGeom>
          <a:solidFill>
            <a:schemeClr val="tx2">
              <a:lumMod val="50000"/>
            </a:schemeClr>
          </a:solidFill>
        </p:spPr>
        <p:txBody>
          <a:bodyPr wrap="square">
            <a:spAutoFit/>
          </a:bodyPr>
          <a:lstStyle/>
          <a:p>
            <a:pPr>
              <a:lnSpc>
                <a:spcPct val="150000"/>
              </a:lnSpc>
            </a:pPr>
            <a:r>
              <a:rPr lang="es-ES" b="1" dirty="0">
                <a:solidFill>
                  <a:schemeClr val="bg1"/>
                </a:solidFill>
                <a:latin typeface="Optima" pitchFamily="34" charset="0"/>
              </a:rPr>
              <a:t>Consigna para los observadores: </a:t>
            </a:r>
            <a:endParaRPr lang="es-ES" b="1" dirty="0" smtClean="0">
              <a:solidFill>
                <a:schemeClr val="bg1"/>
              </a:solidFill>
              <a:latin typeface="Optima" pitchFamily="34" charset="0"/>
            </a:endParaRPr>
          </a:p>
          <a:p>
            <a:pPr>
              <a:lnSpc>
                <a:spcPct val="150000"/>
              </a:lnSpc>
            </a:pPr>
            <a:r>
              <a:rPr lang="es-ES" dirty="0" smtClean="0">
                <a:solidFill>
                  <a:schemeClr val="bg1"/>
                </a:solidFill>
                <a:latin typeface="Optima" pitchFamily="34" charset="0"/>
              </a:rPr>
              <a:t>Registrar los DETALLES durante la actividad</a:t>
            </a:r>
            <a:endParaRPr lang="es-ES" dirty="0">
              <a:solidFill>
                <a:schemeClr val="bg1"/>
              </a:solidFill>
              <a:latin typeface="Optima" pitchFamily="34" charset="0"/>
            </a:endParaRPr>
          </a:p>
        </p:txBody>
      </p:sp>
      <p:pic>
        <p:nvPicPr>
          <p:cNvPr id="9" name="Picture 6" descr="http://1.bp.blogspot.com/-Rk9m56Xn9hw/TfNNpzW4HwI/AAAAAAAAALU/GITsBCi3SsA/s1600/torre.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828" r="27007"/>
          <a:stretch/>
        </p:blipFill>
        <p:spPr bwMode="auto">
          <a:xfrm>
            <a:off x="-12154" y="1"/>
            <a:ext cx="25959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0294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ES" dirty="0"/>
              <a:t>Criterios de evaluación de la réplica</a:t>
            </a:r>
            <a:endParaRPr lang="es-MX" dirty="0"/>
          </a:p>
        </p:txBody>
      </p:sp>
      <p:sp>
        <p:nvSpPr>
          <p:cNvPr id="3" name="2 Marcador de contenido"/>
          <p:cNvSpPr>
            <a:spLocks noGrp="1"/>
          </p:cNvSpPr>
          <p:nvPr>
            <p:ph idx="1"/>
          </p:nvPr>
        </p:nvSpPr>
        <p:spPr>
          <a:xfrm>
            <a:off x="2411760" y="1600200"/>
            <a:ext cx="6552728" cy="4525963"/>
          </a:xfrm>
        </p:spPr>
        <p:txBody>
          <a:bodyPr>
            <a:normAutofit/>
          </a:bodyPr>
          <a:lstStyle/>
          <a:p>
            <a:pPr lvl="1">
              <a:lnSpc>
                <a:spcPct val="150000"/>
              </a:lnSpc>
              <a:buFont typeface="Arial" pitchFamily="34" charset="0"/>
              <a:buChar char="•"/>
            </a:pPr>
            <a:r>
              <a:rPr lang="es-ES" sz="2000" dirty="0" smtClean="0"/>
              <a:t>90 centímetros de altura</a:t>
            </a:r>
          </a:p>
          <a:p>
            <a:pPr lvl="1">
              <a:lnSpc>
                <a:spcPct val="150000"/>
              </a:lnSpc>
              <a:buFont typeface="Arial" pitchFamily="34" charset="0"/>
              <a:buChar char="•"/>
            </a:pPr>
            <a:r>
              <a:rPr lang="es-ES" sz="2000" dirty="0" smtClean="0"/>
              <a:t>Base cuadrangular de 40 cm por lado</a:t>
            </a:r>
          </a:p>
          <a:p>
            <a:pPr lvl="1">
              <a:lnSpc>
                <a:spcPct val="150000"/>
              </a:lnSpc>
              <a:buFont typeface="Arial" pitchFamily="34" charset="0"/>
              <a:buChar char="•"/>
            </a:pPr>
            <a:r>
              <a:rPr lang="es-ES" sz="2000" dirty="0" smtClean="0"/>
              <a:t>Que se mantenga en pie por si sola</a:t>
            </a:r>
          </a:p>
          <a:p>
            <a:pPr lvl="1">
              <a:lnSpc>
                <a:spcPct val="150000"/>
              </a:lnSpc>
              <a:buFont typeface="Arial" pitchFamily="34" charset="0"/>
              <a:buChar char="•"/>
            </a:pPr>
            <a:r>
              <a:rPr lang="es-ES" sz="2000" dirty="0" smtClean="0"/>
              <a:t>Debe tener 3 niveles y un mirador </a:t>
            </a:r>
          </a:p>
          <a:p>
            <a:pPr lvl="1">
              <a:lnSpc>
                <a:spcPct val="150000"/>
              </a:lnSpc>
              <a:buFont typeface="Arial" pitchFamily="34" charset="0"/>
              <a:buChar char="•"/>
            </a:pPr>
            <a:r>
              <a:rPr lang="es-ES" sz="2000" dirty="0" smtClean="0"/>
              <a:t>La Torre sólo debe tener el material indicado</a:t>
            </a:r>
          </a:p>
          <a:p>
            <a:pPr lvl="1">
              <a:lnSpc>
                <a:spcPct val="150000"/>
              </a:lnSpc>
              <a:buFont typeface="Arial" pitchFamily="34" charset="0"/>
              <a:buChar char="•"/>
            </a:pPr>
            <a:r>
              <a:rPr lang="es-ES" sz="2000" dirty="0" smtClean="0"/>
              <a:t>Participación de todo el grupo</a:t>
            </a:r>
          </a:p>
          <a:p>
            <a:pPr lvl="1">
              <a:lnSpc>
                <a:spcPct val="150000"/>
              </a:lnSpc>
              <a:buFont typeface="Arial" pitchFamily="34" charset="0"/>
              <a:buChar char="•"/>
            </a:pPr>
            <a:r>
              <a:rPr lang="es-ES" sz="2000" dirty="0" smtClean="0"/>
              <a:t>Compromiso de grupo ante la encomienda</a:t>
            </a:r>
          </a:p>
          <a:p>
            <a:pPr lvl="1">
              <a:lnSpc>
                <a:spcPct val="150000"/>
              </a:lnSpc>
              <a:buFont typeface="Arial" pitchFamily="34" charset="0"/>
              <a:buChar char="•"/>
            </a:pPr>
            <a:r>
              <a:rPr lang="es-ES" sz="2000" dirty="0" smtClean="0"/>
              <a:t>Vivencia de valores</a:t>
            </a:r>
          </a:p>
          <a:p>
            <a:endParaRPr lang="es-MX" sz="1800" dirty="0"/>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18</a:t>
            </a:fld>
            <a:endParaRPr lang="es-MX"/>
          </a:p>
        </p:txBody>
      </p:sp>
      <p:pic>
        <p:nvPicPr>
          <p:cNvPr id="6" name="Picture 6" descr="http://1.bp.blogspot.com/-Rk9m56Xn9hw/TfNNpzW4HwI/AAAAAAAAALU/GITsBCi3SsA/s1600/torre.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828" r="27007"/>
          <a:stretch/>
        </p:blipFill>
        <p:spPr bwMode="auto">
          <a:xfrm>
            <a:off x="-12154" y="1"/>
            <a:ext cx="25959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3324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MX" dirty="0" smtClean="0"/>
              <a:t>…continuación</a:t>
            </a:r>
            <a:endParaRPr lang="es-MX" dirty="0"/>
          </a:p>
        </p:txBody>
      </p:sp>
      <p:sp>
        <p:nvSpPr>
          <p:cNvPr id="3" name="2 Marcador de contenido"/>
          <p:cNvSpPr>
            <a:spLocks noGrp="1"/>
          </p:cNvSpPr>
          <p:nvPr>
            <p:ph idx="1"/>
          </p:nvPr>
        </p:nvSpPr>
        <p:spPr/>
        <p:txBody>
          <a:bodyPr/>
          <a:lstStyle/>
          <a:p>
            <a:pPr marL="0" indent="0">
              <a:lnSpc>
                <a:spcPct val="150000"/>
              </a:lnSpc>
              <a:buNone/>
            </a:pPr>
            <a:r>
              <a:rPr lang="es-MX" sz="2400" dirty="0" smtClean="0"/>
              <a:t>Después de haber realizado la actividad, escuchemos los comentarios de los observadores:</a:t>
            </a:r>
          </a:p>
          <a:p>
            <a:pPr marL="0" indent="0">
              <a:lnSpc>
                <a:spcPct val="150000"/>
              </a:lnSpc>
              <a:buNone/>
            </a:pPr>
            <a:endParaRPr lang="es-MX" dirty="0" smtClean="0"/>
          </a:p>
          <a:p>
            <a:pPr marL="0" indent="0">
              <a:lnSpc>
                <a:spcPct val="150000"/>
              </a:lnSpc>
              <a:buNone/>
            </a:pPr>
            <a:r>
              <a:rPr lang="es-MX" dirty="0" smtClean="0"/>
              <a:t>1….</a:t>
            </a:r>
          </a:p>
          <a:p>
            <a:pPr marL="0" indent="0">
              <a:lnSpc>
                <a:spcPct val="150000"/>
              </a:lnSpc>
              <a:buNone/>
            </a:pPr>
            <a:r>
              <a:rPr lang="es-MX" dirty="0" smtClean="0"/>
              <a:t>2….</a:t>
            </a:r>
          </a:p>
          <a:p>
            <a:pPr marL="0" indent="0">
              <a:lnSpc>
                <a:spcPct val="150000"/>
              </a:lnSpc>
              <a:buNone/>
            </a:pPr>
            <a:r>
              <a:rPr lang="es-MX" dirty="0" smtClean="0"/>
              <a:t>3….</a:t>
            </a:r>
          </a:p>
          <a:p>
            <a:pPr marL="0" indent="0">
              <a:lnSpc>
                <a:spcPct val="150000"/>
              </a:lnSpc>
              <a:buNone/>
            </a:pPr>
            <a:r>
              <a:rPr lang="es-MX" dirty="0" smtClean="0"/>
              <a:t>4…</a:t>
            </a:r>
          </a:p>
          <a:p>
            <a:pPr marL="0" indent="0">
              <a:lnSpc>
                <a:spcPct val="150000"/>
              </a:lnSpc>
              <a:buNone/>
            </a:pPr>
            <a:endParaRPr lang="es-MX" dirty="0" smtClean="0"/>
          </a:p>
          <a:p>
            <a:endParaRPr lang="es-MX" dirty="0"/>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19</a:t>
            </a:fld>
            <a:endParaRPr lang="es-MX"/>
          </a:p>
        </p:txBody>
      </p:sp>
    </p:spTree>
    <p:extLst>
      <p:ext uri="{BB962C8B-B14F-4D97-AF65-F5344CB8AC3E}">
        <p14:creationId xmlns:p14="http://schemas.microsoft.com/office/powerpoint/2010/main" val="1136227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0644ECCA-68FA-43AD-8768-8AF56CE5C2F7}" type="slidenum">
              <a:rPr lang="es-MX" smtClean="0"/>
              <a:pPr/>
              <a:t>2</a:t>
            </a:fld>
            <a:endParaRPr lang="es-MX"/>
          </a:p>
        </p:txBody>
      </p:sp>
      <p:pic>
        <p:nvPicPr>
          <p:cNvPr id="3" name="Picture 2" descr="http://www.ensanluispotosi.com/Lugares_del_mundo/Torre_Eiffel/JYC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2" y="0"/>
            <a:ext cx="9133858" cy="6878310"/>
          </a:xfrm>
          <a:prstGeom prst="rect">
            <a:avLst/>
          </a:prstGeom>
          <a:noFill/>
          <a:extLst>
            <a:ext uri="{909E8E84-426E-40DD-AFC4-6F175D3DCCD1}">
              <a14:hiddenFill xmlns:a14="http://schemas.microsoft.com/office/drawing/2010/main">
                <a:solidFill>
                  <a:srgbClr val="FFFFFF"/>
                </a:solidFill>
              </a14:hiddenFill>
            </a:ext>
          </a:extLst>
        </p:spPr>
      </p:pic>
      <p:sp>
        <p:nvSpPr>
          <p:cNvPr id="4" name="1 Título"/>
          <p:cNvSpPr txBox="1">
            <a:spLocks/>
          </p:cNvSpPr>
          <p:nvPr/>
        </p:nvSpPr>
        <p:spPr>
          <a:xfrm>
            <a:off x="457200" y="274638"/>
            <a:ext cx="8229600" cy="1143000"/>
          </a:xfrm>
          <a:prstGeom prst="rect">
            <a:avLst/>
          </a:prstGeom>
          <a:solidFill>
            <a:srgbClr val="FFFFFF">
              <a:alpha val="80000"/>
            </a:srgbClr>
          </a:solidFill>
        </p:spPr>
        <p:txBody>
          <a:bodyPr/>
          <a:lstStyle>
            <a:lvl1pPr algn="r" defTabSz="914400" rtl="0" eaLnBrk="1" latinLnBrk="0" hangingPunct="1">
              <a:spcBef>
                <a:spcPct val="0"/>
              </a:spcBef>
              <a:buNone/>
              <a:defRPr sz="2800" b="1" kern="1200">
                <a:solidFill>
                  <a:schemeClr val="tx2">
                    <a:lumMod val="50000"/>
                  </a:schemeClr>
                </a:solidFill>
                <a:latin typeface="Optima" pitchFamily="34" charset="0"/>
                <a:ea typeface="+mj-ea"/>
                <a:cs typeface="+mj-cs"/>
              </a:defRPr>
            </a:lvl1pPr>
          </a:lstStyle>
          <a:p>
            <a:endParaRPr lang="es-MX" sz="1800" dirty="0" smtClean="0"/>
          </a:p>
          <a:p>
            <a:r>
              <a:rPr lang="es-MX" dirty="0" smtClean="0"/>
              <a:t>Preguntas detonadoras*</a:t>
            </a:r>
          </a:p>
        </p:txBody>
      </p:sp>
      <p:sp>
        <p:nvSpPr>
          <p:cNvPr id="5" name="2 Marcador de contenido"/>
          <p:cNvSpPr txBox="1">
            <a:spLocks/>
          </p:cNvSpPr>
          <p:nvPr/>
        </p:nvSpPr>
        <p:spPr>
          <a:xfrm>
            <a:off x="457200" y="1600200"/>
            <a:ext cx="8229600" cy="4709120"/>
          </a:xfrm>
          <a:prstGeom prst="rect">
            <a:avLst/>
          </a:prstGeom>
          <a:solidFill>
            <a:srgbClr val="FFFFFF">
              <a:alpha val="80000"/>
            </a:srgbClr>
          </a:solidFill>
        </p:spPr>
        <p:txBody>
          <a:bodyPr>
            <a:normAutofit fontScale="92500" lnSpcReduction="20000"/>
          </a:bodyPr>
          <a:lstStyle>
            <a:lvl1pPr marL="342900" indent="-342900" algn="just" defTabSz="914400" rtl="0" eaLnBrk="1" latinLnBrk="0" hangingPunct="1">
              <a:spcBef>
                <a:spcPct val="20000"/>
              </a:spcBef>
              <a:buFont typeface="Arial" pitchFamily="34" charset="0"/>
              <a:buChar char="•"/>
              <a:defRPr sz="2000" kern="1200">
                <a:solidFill>
                  <a:schemeClr val="tx2">
                    <a:lumMod val="50000"/>
                  </a:schemeClr>
                </a:solidFill>
                <a:latin typeface="Optima" pitchFamily="34" charset="0"/>
                <a:ea typeface="+mn-ea"/>
                <a:cs typeface="+mn-cs"/>
              </a:defRPr>
            </a:lvl1pPr>
            <a:lvl2pPr marL="742950" indent="-285750" algn="just" defTabSz="914400" rtl="0" eaLnBrk="1" latinLnBrk="0" hangingPunct="1">
              <a:spcBef>
                <a:spcPct val="20000"/>
              </a:spcBef>
              <a:buFont typeface="Arial" pitchFamily="34" charset="0"/>
              <a:buChar char="–"/>
              <a:defRPr sz="1800" kern="1200">
                <a:solidFill>
                  <a:schemeClr val="tx2">
                    <a:lumMod val="50000"/>
                  </a:schemeClr>
                </a:solidFill>
                <a:latin typeface="Optima" pitchFamily="34" charset="0"/>
                <a:ea typeface="+mn-ea"/>
                <a:cs typeface="+mn-cs"/>
              </a:defRPr>
            </a:lvl2pPr>
            <a:lvl3pPr marL="1143000" indent="-228600" algn="just" defTabSz="914400" rtl="0" eaLnBrk="1" latinLnBrk="0" hangingPunct="1">
              <a:spcBef>
                <a:spcPct val="20000"/>
              </a:spcBef>
              <a:buFont typeface="Arial" pitchFamily="34" charset="0"/>
              <a:buChar char="•"/>
              <a:defRPr sz="1600" kern="1200">
                <a:solidFill>
                  <a:schemeClr val="tx2">
                    <a:lumMod val="50000"/>
                  </a:schemeClr>
                </a:solidFill>
                <a:latin typeface="Optima" pitchFamily="34" charset="0"/>
                <a:ea typeface="+mn-ea"/>
                <a:cs typeface="+mn-cs"/>
              </a:defRPr>
            </a:lvl3pPr>
            <a:lvl4pPr marL="1600200" indent="-228600" algn="just" defTabSz="914400" rtl="0" eaLnBrk="1" latinLnBrk="0" hangingPunct="1">
              <a:spcBef>
                <a:spcPct val="20000"/>
              </a:spcBef>
              <a:buFont typeface="Arial" pitchFamily="34" charset="0"/>
              <a:buChar char="–"/>
              <a:defRPr sz="1400" kern="1200">
                <a:solidFill>
                  <a:schemeClr val="tx2">
                    <a:lumMod val="50000"/>
                  </a:schemeClr>
                </a:solidFill>
                <a:latin typeface="Optima" pitchFamily="34" charset="0"/>
                <a:ea typeface="+mn-ea"/>
                <a:cs typeface="+mn-cs"/>
              </a:defRPr>
            </a:lvl4pPr>
            <a:lvl5pPr marL="2057400" indent="-228600" algn="just" defTabSz="914400" rtl="0" eaLnBrk="1" latinLnBrk="0" hangingPunct="1">
              <a:spcBef>
                <a:spcPct val="20000"/>
              </a:spcBef>
              <a:buFont typeface="Arial" pitchFamily="34" charset="0"/>
              <a:buChar char="»"/>
              <a:defRPr sz="1400" kern="1200">
                <a:solidFill>
                  <a:schemeClr val="tx2">
                    <a:lumMod val="50000"/>
                  </a:schemeClr>
                </a:solidFill>
                <a:latin typeface="Optim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30225" indent="-354013"/>
            <a:endParaRPr lang="es-MX" sz="2400" b="1" dirty="0" smtClean="0"/>
          </a:p>
          <a:p>
            <a:pPr marL="530225" indent="-354013"/>
            <a:r>
              <a:rPr lang="es-MX" sz="2400" b="1" dirty="0" smtClean="0"/>
              <a:t>¿Qué observa en la imagen?...</a:t>
            </a:r>
          </a:p>
          <a:p>
            <a:pPr marL="530225" indent="-354013"/>
            <a:endParaRPr lang="es-MX" sz="2400" b="1" dirty="0" smtClean="0"/>
          </a:p>
          <a:p>
            <a:pPr marL="530225" indent="-354013"/>
            <a:endParaRPr lang="es-MX" sz="2400" b="1" dirty="0" smtClean="0"/>
          </a:p>
          <a:p>
            <a:pPr marL="530225" indent="-354013"/>
            <a:endParaRPr lang="es-MX" sz="2400" b="1" dirty="0" smtClean="0"/>
          </a:p>
          <a:p>
            <a:pPr marL="530225" indent="-354013"/>
            <a:r>
              <a:rPr lang="es-MX" sz="2400" b="1" dirty="0" smtClean="0"/>
              <a:t>¿Qué interpretación le da a la imagen?...</a:t>
            </a:r>
          </a:p>
          <a:p>
            <a:pPr marL="530225" indent="-354013"/>
            <a:endParaRPr lang="es-MX" sz="2400" b="1" dirty="0" smtClean="0"/>
          </a:p>
          <a:p>
            <a:pPr marL="530225" indent="-354013"/>
            <a:endParaRPr lang="es-MX" sz="2400" b="1" dirty="0" smtClean="0"/>
          </a:p>
          <a:p>
            <a:pPr marL="530225" indent="-354013"/>
            <a:endParaRPr lang="es-MX" sz="2400" b="1" dirty="0" smtClean="0"/>
          </a:p>
          <a:p>
            <a:pPr marL="530225" indent="-354013"/>
            <a:r>
              <a:rPr lang="es-MX" sz="2400" b="1" dirty="0" smtClean="0"/>
              <a:t>¿Qué sensaciones le causa la imagen?...</a:t>
            </a:r>
          </a:p>
          <a:p>
            <a:pPr marL="530225" indent="-354013"/>
            <a:endParaRPr lang="es-MX" sz="1600" b="1" dirty="0" smtClean="0"/>
          </a:p>
          <a:p>
            <a:pPr marL="530225" indent="-354013"/>
            <a:endParaRPr lang="es-MX" sz="1600" b="1" dirty="0" smtClean="0"/>
          </a:p>
          <a:p>
            <a:pPr marL="176212" indent="0" algn="r">
              <a:buFont typeface="Arial" pitchFamily="34" charset="0"/>
              <a:buNone/>
            </a:pPr>
            <a:endParaRPr lang="es-MX" sz="1600" dirty="0" smtClean="0"/>
          </a:p>
          <a:p>
            <a:pPr marL="176212" indent="0" algn="r">
              <a:buFont typeface="Arial" pitchFamily="34" charset="0"/>
              <a:buNone/>
            </a:pPr>
            <a:endParaRPr lang="es-MX" sz="1600" dirty="0" smtClean="0"/>
          </a:p>
          <a:p>
            <a:pPr marL="176212" indent="0" algn="r">
              <a:buFont typeface="Arial" pitchFamily="34" charset="0"/>
              <a:buNone/>
            </a:pPr>
            <a:r>
              <a:rPr lang="es-MX" sz="1600" dirty="0" smtClean="0"/>
              <a:t>* Metodología didáctica que explora los conocimientos previos</a:t>
            </a:r>
            <a:endParaRPr lang="es-MX" sz="1600" dirty="0"/>
          </a:p>
        </p:txBody>
      </p:sp>
    </p:spTree>
    <p:extLst>
      <p:ext uri="{BB962C8B-B14F-4D97-AF65-F5344CB8AC3E}">
        <p14:creationId xmlns:p14="http://schemas.microsoft.com/office/powerpoint/2010/main" val="3441983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MX" dirty="0"/>
              <a:t>Para completar la actividad</a:t>
            </a:r>
          </a:p>
        </p:txBody>
      </p:sp>
      <p:sp>
        <p:nvSpPr>
          <p:cNvPr id="3" name="2 Marcador de contenido"/>
          <p:cNvSpPr>
            <a:spLocks noGrp="1"/>
          </p:cNvSpPr>
          <p:nvPr>
            <p:ph idx="1"/>
          </p:nvPr>
        </p:nvSpPr>
        <p:spPr/>
        <p:txBody>
          <a:bodyPr/>
          <a:lstStyle/>
          <a:p>
            <a:pPr marL="0" indent="0">
              <a:buNone/>
            </a:pPr>
            <a:endParaRPr lang="es-MX" dirty="0" smtClean="0"/>
          </a:p>
          <a:p>
            <a:pPr marL="0" indent="0">
              <a:buNone/>
            </a:pPr>
            <a:endParaRPr lang="es-MX" dirty="0" smtClean="0"/>
          </a:p>
          <a:p>
            <a:pPr marL="0" indent="0">
              <a:buNone/>
            </a:pPr>
            <a:r>
              <a:rPr lang="es-MX" dirty="0" smtClean="0"/>
              <a:t>Creo, tenemos algo </a:t>
            </a:r>
            <a:r>
              <a:rPr lang="es-MX" b="1" dirty="0" smtClean="0"/>
              <a:t>PENDIENTE</a:t>
            </a:r>
            <a:r>
              <a:rPr lang="es-MX" dirty="0" smtClean="0"/>
              <a:t>:</a:t>
            </a:r>
          </a:p>
          <a:p>
            <a:endParaRPr lang="es-MX" dirty="0" smtClean="0"/>
          </a:p>
          <a:p>
            <a:endParaRPr lang="es-MX" dirty="0" smtClean="0"/>
          </a:p>
          <a:p>
            <a:pPr marL="0" indent="0" algn="ctr">
              <a:buNone/>
            </a:pPr>
            <a:r>
              <a:rPr lang="es-ES" b="1" u="sng" dirty="0" smtClean="0"/>
              <a:t>“Los criterios de evaluación de la réplica”</a:t>
            </a:r>
          </a:p>
          <a:p>
            <a:pPr marL="0" indent="0" algn="ctr">
              <a:buNone/>
            </a:pPr>
            <a:endParaRPr lang="es-ES" b="1" u="sng" dirty="0" smtClean="0"/>
          </a:p>
          <a:p>
            <a:pPr marL="0" indent="0" algn="ctr">
              <a:buNone/>
            </a:pPr>
            <a:endParaRPr lang="es-ES" b="1" u="sng" dirty="0" smtClean="0"/>
          </a:p>
          <a:p>
            <a:pPr marL="0" indent="0" algn="ctr">
              <a:buNone/>
            </a:pPr>
            <a:endParaRPr lang="es-ES" b="1" u="sng" dirty="0" smtClean="0"/>
          </a:p>
          <a:p>
            <a:pPr marL="0" indent="0" algn="r">
              <a:buNone/>
            </a:pPr>
            <a:r>
              <a:rPr lang="es-ES" b="1" dirty="0" smtClean="0"/>
              <a:t>…Volviendo a la Torre Eiffel</a:t>
            </a:r>
            <a:endParaRPr lang="es-ES" b="1" u="sng" dirty="0" smtClean="0"/>
          </a:p>
          <a:p>
            <a:endParaRPr lang="es-MX" dirty="0"/>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20</a:t>
            </a:fld>
            <a:endParaRPr lang="es-MX"/>
          </a:p>
        </p:txBody>
      </p:sp>
    </p:spTree>
    <p:extLst>
      <p:ext uri="{BB962C8B-B14F-4D97-AF65-F5344CB8AC3E}">
        <p14:creationId xmlns:p14="http://schemas.microsoft.com/office/powerpoint/2010/main" val="4100369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ES" dirty="0"/>
              <a:t>La Torre Eiffel</a:t>
            </a:r>
            <a:endParaRPr lang="es-MX" dirty="0"/>
          </a:p>
        </p:txBody>
      </p:sp>
      <p:sp>
        <p:nvSpPr>
          <p:cNvPr id="3" name="2 Marcador de contenido"/>
          <p:cNvSpPr>
            <a:spLocks noGrp="1"/>
          </p:cNvSpPr>
          <p:nvPr>
            <p:ph idx="1"/>
          </p:nvPr>
        </p:nvSpPr>
        <p:spPr/>
        <p:txBody>
          <a:bodyPr>
            <a:normAutofit/>
          </a:bodyPr>
          <a:lstStyle/>
          <a:p>
            <a:pPr marL="0" indent="0">
              <a:lnSpc>
                <a:spcPct val="110000"/>
              </a:lnSpc>
              <a:spcBef>
                <a:spcPts val="0"/>
              </a:spcBef>
              <a:buNone/>
            </a:pPr>
            <a:endParaRPr lang="es-ES" u="sng" dirty="0" smtClean="0"/>
          </a:p>
          <a:p>
            <a:pPr marL="0" indent="0">
              <a:lnSpc>
                <a:spcPct val="110000"/>
              </a:lnSpc>
              <a:spcBef>
                <a:spcPts val="0"/>
              </a:spcBef>
              <a:buNone/>
            </a:pPr>
            <a:r>
              <a:rPr lang="es-ES" u="sng" dirty="0" smtClean="0"/>
              <a:t>La torre se asienta en un cuadrado de 125 metros de lado</a:t>
            </a:r>
            <a:r>
              <a:rPr lang="es-ES" dirty="0" smtClean="0"/>
              <a:t>, según los mismos términos del concurso de 1886. </a:t>
            </a:r>
            <a:r>
              <a:rPr lang="es-ES" u="sng" dirty="0" smtClean="0"/>
              <a:t>Tiene 325 metros de altura con sus 116 antenas</a:t>
            </a:r>
            <a:r>
              <a:rPr lang="es-ES" dirty="0" smtClean="0"/>
              <a:t>, está </a:t>
            </a:r>
            <a:r>
              <a:rPr lang="es-ES" u="sng" dirty="0" smtClean="0"/>
              <a:t>situada a 33,5 metros por encima del nivel del mar</a:t>
            </a:r>
            <a:r>
              <a:rPr lang="es-ES" dirty="0" smtClean="0"/>
              <a:t>.</a:t>
            </a:r>
          </a:p>
          <a:p>
            <a:pPr marL="0" indent="0">
              <a:lnSpc>
                <a:spcPct val="110000"/>
              </a:lnSpc>
              <a:spcBef>
                <a:spcPts val="0"/>
              </a:spcBef>
              <a:buNone/>
            </a:pPr>
            <a:endParaRPr lang="es-ES" dirty="0" smtClean="0"/>
          </a:p>
          <a:p>
            <a:pPr marL="0" indent="0">
              <a:lnSpc>
                <a:spcPct val="110000"/>
              </a:lnSpc>
              <a:spcBef>
                <a:spcPts val="0"/>
              </a:spcBef>
              <a:buNone/>
            </a:pPr>
            <a:r>
              <a:rPr lang="es-ES" b="1" dirty="0" smtClean="0"/>
              <a:t>Los cimientos</a:t>
            </a:r>
            <a:r>
              <a:rPr lang="es-ES" dirty="0" smtClean="0"/>
              <a:t>: los dos pilares situados del lado de la Escuela Militar de Francia reposan sobre una capa de hormigón de 2 metros, esta a la vez </a:t>
            </a:r>
            <a:r>
              <a:rPr lang="es-ES" u="sng" dirty="0" smtClean="0"/>
              <a:t>reposa en una cama de grava</a:t>
            </a:r>
            <a:r>
              <a:rPr lang="es-ES" dirty="0" smtClean="0"/>
              <a:t>, haciendo un </a:t>
            </a:r>
            <a:r>
              <a:rPr lang="es-ES" u="sng" dirty="0" smtClean="0"/>
              <a:t>hoyo de 7 metros de profundidad</a:t>
            </a:r>
            <a:r>
              <a:rPr lang="es-ES" dirty="0" smtClean="0"/>
              <a:t>. Los dos pilares de la parte del Sena </a:t>
            </a:r>
            <a:r>
              <a:rPr lang="es-ES" u="sng" dirty="0" smtClean="0"/>
              <a:t>se sitúan por debajo del nivel del río.</a:t>
            </a:r>
            <a:endParaRPr lang="es-MX" u="sng" dirty="0" smtClean="0"/>
          </a:p>
          <a:p>
            <a:endParaRPr lang="es-MX" dirty="0"/>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21</a:t>
            </a:fld>
            <a:endParaRPr lang="es-MX"/>
          </a:p>
        </p:txBody>
      </p:sp>
    </p:spTree>
    <p:extLst>
      <p:ext uri="{BB962C8B-B14F-4D97-AF65-F5344CB8AC3E}">
        <p14:creationId xmlns:p14="http://schemas.microsoft.com/office/powerpoint/2010/main" val="475822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ES" dirty="0" smtClean="0"/>
              <a:t>La Torre Eiffel</a:t>
            </a:r>
            <a:endParaRPr lang="es-MX" dirty="0"/>
          </a:p>
        </p:txBody>
      </p:sp>
      <p:sp>
        <p:nvSpPr>
          <p:cNvPr id="3" name="2 Marcador de contenido"/>
          <p:cNvSpPr>
            <a:spLocks noGrp="1"/>
          </p:cNvSpPr>
          <p:nvPr>
            <p:ph idx="1"/>
          </p:nvPr>
        </p:nvSpPr>
        <p:spPr/>
        <p:txBody>
          <a:bodyPr>
            <a:normAutofit fontScale="85000" lnSpcReduction="20000"/>
          </a:bodyPr>
          <a:lstStyle/>
          <a:p>
            <a:pPr marL="0" indent="0">
              <a:lnSpc>
                <a:spcPct val="150000"/>
              </a:lnSpc>
              <a:buNone/>
            </a:pPr>
            <a:r>
              <a:rPr lang="es-ES" b="1" dirty="0" smtClean="0"/>
              <a:t>Los pilares</a:t>
            </a:r>
            <a:r>
              <a:rPr lang="es-ES" dirty="0" smtClean="0"/>
              <a:t>: Las casetas para la compra de boletos ocupan los pilares norte y oeste, los ascensores son accesibles desde los pilares norte y oeste. Las escaleras (abiertas al público hasta el segundo piso, y que </a:t>
            </a:r>
            <a:r>
              <a:rPr lang="es-ES" u="sng" dirty="0" smtClean="0"/>
              <a:t>comprenden 1665 escalones</a:t>
            </a:r>
            <a:r>
              <a:rPr lang="es-ES" dirty="0" smtClean="0"/>
              <a:t> hasta la cumbre) son accesibles desde el pilar este. Y finalmente, el pilar meridional comprende un ascensor privado, reservado para el personal y para los clientes del restaurante gastronómico Jules-Verne, situado en el segundo piso.</a:t>
            </a:r>
          </a:p>
          <a:p>
            <a:pPr marL="0" indent="0">
              <a:lnSpc>
                <a:spcPct val="150000"/>
              </a:lnSpc>
              <a:buNone/>
            </a:pPr>
            <a:endParaRPr lang="es-ES" sz="1200" dirty="0" smtClean="0"/>
          </a:p>
          <a:p>
            <a:pPr marL="0" indent="0">
              <a:lnSpc>
                <a:spcPct val="150000"/>
              </a:lnSpc>
              <a:buNone/>
            </a:pPr>
            <a:r>
              <a:rPr lang="es-ES" b="1" dirty="0" smtClean="0"/>
              <a:t>Los arcos</a:t>
            </a:r>
            <a:r>
              <a:rPr lang="es-ES" dirty="0" smtClean="0"/>
              <a:t>: Tendidos entre cada uno de los cuatro pilares, </a:t>
            </a:r>
            <a:r>
              <a:rPr lang="es-ES" u="sng" dirty="0" smtClean="0"/>
              <a:t>los arcos se elevan a 39 metros sobre el suelo</a:t>
            </a:r>
            <a:r>
              <a:rPr lang="es-ES" dirty="0" smtClean="0"/>
              <a:t> y </a:t>
            </a:r>
            <a:r>
              <a:rPr lang="es-ES" u="sng" dirty="0" smtClean="0"/>
              <a:t>tienen un diámetro de 74 metros</a:t>
            </a:r>
            <a:r>
              <a:rPr lang="es-ES" dirty="0" smtClean="0"/>
              <a:t>. Aunque en los bosquejos iniciales de Stephen </a:t>
            </a:r>
            <a:r>
              <a:rPr lang="es-ES" dirty="0" err="1" smtClean="0"/>
              <a:t>Sauvestre</a:t>
            </a:r>
            <a:r>
              <a:rPr lang="es-ES" dirty="0" smtClean="0">
                <a:solidFill>
                  <a:schemeClr val="tx1">
                    <a:lumMod val="95000"/>
                    <a:lumOff val="5000"/>
                  </a:schemeClr>
                </a:solidFill>
              </a:rPr>
              <a:t> </a:t>
            </a:r>
            <a:r>
              <a:rPr lang="es-ES" dirty="0" smtClean="0"/>
              <a:t>aparecían muy decorados, lo son mucho más hoy en día, pero tienen sobre todo una función arquitectónica: endurecer la estructura de la base.</a:t>
            </a:r>
          </a:p>
          <a:p>
            <a:endParaRPr lang="es-MX" dirty="0"/>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22</a:t>
            </a:fld>
            <a:endParaRPr lang="es-MX"/>
          </a:p>
        </p:txBody>
      </p:sp>
    </p:spTree>
    <p:extLst>
      <p:ext uri="{BB962C8B-B14F-4D97-AF65-F5344CB8AC3E}">
        <p14:creationId xmlns:p14="http://schemas.microsoft.com/office/powerpoint/2010/main" val="225225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MX" dirty="0"/>
              <a:t>Ejercicio puente</a:t>
            </a:r>
          </a:p>
        </p:txBody>
      </p:sp>
      <p:sp>
        <p:nvSpPr>
          <p:cNvPr id="3" name="2 Marcador de contenido"/>
          <p:cNvSpPr>
            <a:spLocks noGrp="1"/>
          </p:cNvSpPr>
          <p:nvPr>
            <p:ph idx="1"/>
          </p:nvPr>
        </p:nvSpPr>
        <p:spPr/>
        <p:txBody>
          <a:bodyPr/>
          <a:lstStyle/>
          <a:p>
            <a:pPr marL="0" indent="0">
              <a:lnSpc>
                <a:spcPct val="150000"/>
              </a:lnSpc>
              <a:buNone/>
            </a:pPr>
            <a:r>
              <a:rPr lang="es-MX" b="1" dirty="0" smtClean="0"/>
              <a:t>Este ejercicio lo realizaremos a través de una lluvia de ideas:</a:t>
            </a:r>
          </a:p>
          <a:p>
            <a:pPr marL="0" indent="0">
              <a:lnSpc>
                <a:spcPct val="150000"/>
              </a:lnSpc>
              <a:buNone/>
            </a:pPr>
            <a:endParaRPr lang="es-MX" b="1" dirty="0" smtClean="0"/>
          </a:p>
          <a:p>
            <a:pPr>
              <a:lnSpc>
                <a:spcPct val="150000"/>
              </a:lnSpc>
            </a:pPr>
            <a:r>
              <a:rPr lang="es-MX" dirty="0" smtClean="0"/>
              <a:t>¿Qué perfiles profesionales se requirieron para la construcción de la Torre Eiffel?...</a:t>
            </a:r>
          </a:p>
          <a:p>
            <a:pPr>
              <a:lnSpc>
                <a:spcPct val="150000"/>
              </a:lnSpc>
            </a:pPr>
            <a:r>
              <a:rPr lang="es-MX" dirty="0" smtClean="0"/>
              <a:t> ¿Qué </a:t>
            </a:r>
            <a:r>
              <a:rPr lang="es-MX" b="1" dirty="0" smtClean="0"/>
              <a:t>saberes</a:t>
            </a:r>
            <a:r>
              <a:rPr lang="es-MX" dirty="0" smtClean="0"/>
              <a:t> debían de tener cada uno de ellos?...</a:t>
            </a:r>
          </a:p>
          <a:p>
            <a:pPr>
              <a:lnSpc>
                <a:spcPct val="150000"/>
              </a:lnSpc>
            </a:pPr>
            <a:r>
              <a:rPr lang="es-MX" dirty="0" smtClean="0"/>
              <a:t>Qué competencias debían de tener cada uno de los profesionales?...</a:t>
            </a:r>
          </a:p>
          <a:p>
            <a:endParaRPr lang="es-MX" dirty="0"/>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23</a:t>
            </a:fld>
            <a:endParaRPr lang="es-MX"/>
          </a:p>
        </p:txBody>
      </p:sp>
    </p:spTree>
    <p:extLst>
      <p:ext uri="{BB962C8B-B14F-4D97-AF65-F5344CB8AC3E}">
        <p14:creationId xmlns:p14="http://schemas.microsoft.com/office/powerpoint/2010/main" val="39686686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MX" dirty="0" smtClean="0"/>
              <a:t>La </a:t>
            </a:r>
            <a:r>
              <a:rPr lang="es-MX" dirty="0"/>
              <a:t>analogía</a:t>
            </a:r>
          </a:p>
        </p:txBody>
      </p:sp>
      <p:sp>
        <p:nvSpPr>
          <p:cNvPr id="3" name="2 Marcador de contenido"/>
          <p:cNvSpPr>
            <a:spLocks noGrp="1"/>
          </p:cNvSpPr>
          <p:nvPr>
            <p:ph idx="1"/>
          </p:nvPr>
        </p:nvSpPr>
        <p:spPr/>
        <p:txBody>
          <a:bodyPr>
            <a:normAutofit fontScale="92500" lnSpcReduction="20000"/>
          </a:bodyPr>
          <a:lstStyle/>
          <a:p>
            <a:pPr marL="0" indent="0">
              <a:buNone/>
            </a:pPr>
            <a:r>
              <a:rPr lang="es-MX" dirty="0" smtClean="0"/>
              <a:t>Para ir empleando la analogía, vamos presentando, revisando, analizando y profundizando en el tema que nos ocupa. </a:t>
            </a:r>
          </a:p>
          <a:p>
            <a:pPr marL="0" indent="0">
              <a:buNone/>
            </a:pPr>
            <a:endParaRPr lang="es-MX" sz="1050" b="1" dirty="0" smtClean="0"/>
          </a:p>
          <a:p>
            <a:pPr marL="0" indent="0">
              <a:buNone/>
            </a:pPr>
            <a:r>
              <a:rPr lang="es-MX" b="1" dirty="0" smtClean="0"/>
              <a:t>Responda en equipo los siguientes cuestionamientos:</a:t>
            </a:r>
          </a:p>
          <a:p>
            <a:pPr marL="0" indent="0">
              <a:buNone/>
            </a:pPr>
            <a:endParaRPr lang="es-MX" b="1" dirty="0" smtClean="0"/>
          </a:p>
          <a:p>
            <a:pPr marL="0" indent="0">
              <a:buNone/>
            </a:pPr>
            <a:r>
              <a:rPr lang="es-MX" dirty="0" smtClean="0"/>
              <a:t> ¿Qué perfil profesional se requiere para evaluar los aprendizajes?...</a:t>
            </a:r>
          </a:p>
          <a:p>
            <a:pPr marL="723900">
              <a:lnSpc>
                <a:spcPct val="150000"/>
              </a:lnSpc>
            </a:pPr>
            <a:r>
              <a:rPr lang="es-MX" dirty="0" smtClean="0"/>
              <a:t>Qué competencias profesionales necesita?... </a:t>
            </a:r>
          </a:p>
          <a:p>
            <a:pPr marL="723900">
              <a:lnSpc>
                <a:spcPct val="150000"/>
              </a:lnSpc>
            </a:pPr>
            <a:r>
              <a:rPr lang="es-MX" dirty="0" smtClean="0"/>
              <a:t>¿Qué saberes ocupa para evaluar los aprendizajes?...</a:t>
            </a:r>
          </a:p>
          <a:p>
            <a:pPr marL="0" indent="0">
              <a:lnSpc>
                <a:spcPct val="150000"/>
              </a:lnSpc>
              <a:buNone/>
            </a:pPr>
            <a:endParaRPr lang="es-MX" b="1" dirty="0" smtClean="0"/>
          </a:p>
          <a:p>
            <a:pPr marL="0" indent="0">
              <a:lnSpc>
                <a:spcPct val="150000"/>
              </a:lnSpc>
              <a:buNone/>
            </a:pPr>
            <a:r>
              <a:rPr lang="es-MX" b="1" dirty="0" smtClean="0"/>
              <a:t>Si de saberes estamos hablando, entonces iniciaremos a revisar el marco de referencia de la Elaboración de Instrumentos de Evaluación de Competencias…</a:t>
            </a:r>
          </a:p>
          <a:p>
            <a:endParaRPr lang="es-MX" dirty="0"/>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24</a:t>
            </a:fld>
            <a:endParaRPr lang="es-MX"/>
          </a:p>
        </p:txBody>
      </p:sp>
    </p:spTree>
    <p:extLst>
      <p:ext uri="{BB962C8B-B14F-4D97-AF65-F5344CB8AC3E}">
        <p14:creationId xmlns:p14="http://schemas.microsoft.com/office/powerpoint/2010/main" val="31357937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0644ECCA-68FA-43AD-8768-8AF56CE5C2F7}" type="slidenum">
              <a:rPr lang="es-MX" smtClean="0"/>
              <a:pPr/>
              <a:t>25</a:t>
            </a:fld>
            <a:endParaRPr lang="es-MX"/>
          </a:p>
        </p:txBody>
      </p:sp>
      <p:sp>
        <p:nvSpPr>
          <p:cNvPr id="5" name="1 Título"/>
          <p:cNvSpPr>
            <a:spLocks noGrp="1"/>
          </p:cNvSpPr>
          <p:nvPr>
            <p:ph type="title"/>
          </p:nvPr>
        </p:nvSpPr>
        <p:spPr>
          <a:xfrm>
            <a:off x="457200" y="274638"/>
            <a:ext cx="8229600" cy="1143000"/>
          </a:xfrm>
        </p:spPr>
        <p:txBody>
          <a:bodyPr/>
          <a:lstStyle/>
          <a:p>
            <a:pPr algn="l"/>
            <a:r>
              <a:rPr lang="es-MX" b="1" dirty="0" smtClean="0"/>
              <a:t>Regresando </a:t>
            </a:r>
            <a:br>
              <a:rPr lang="es-MX" b="1" dirty="0" smtClean="0"/>
            </a:br>
            <a:r>
              <a:rPr lang="es-MX" b="1" dirty="0" smtClean="0"/>
              <a:t>a la Torre Eiffel</a:t>
            </a:r>
            <a:endParaRPr lang="es-MX" b="1" dirty="0"/>
          </a:p>
        </p:txBody>
      </p:sp>
      <p:sp>
        <p:nvSpPr>
          <p:cNvPr id="6" name="2 Marcador de contenido"/>
          <p:cNvSpPr>
            <a:spLocks noGrp="1"/>
          </p:cNvSpPr>
          <p:nvPr>
            <p:ph idx="1"/>
          </p:nvPr>
        </p:nvSpPr>
        <p:spPr>
          <a:xfrm>
            <a:off x="457200" y="1629696"/>
            <a:ext cx="8229600" cy="4525963"/>
          </a:xfrm>
        </p:spPr>
        <p:txBody>
          <a:bodyPr/>
          <a:lstStyle/>
          <a:p>
            <a:pPr marL="0" indent="0">
              <a:buNone/>
            </a:pPr>
            <a:endParaRPr lang="es-ES" b="1" dirty="0" smtClean="0"/>
          </a:p>
          <a:p>
            <a:pPr marL="0" indent="0">
              <a:buNone/>
            </a:pPr>
            <a:endParaRPr lang="es-ES" b="1" dirty="0"/>
          </a:p>
          <a:p>
            <a:pPr marL="0" indent="0">
              <a:buNone/>
            </a:pPr>
            <a:endParaRPr lang="es-ES" b="1" dirty="0" smtClean="0"/>
          </a:p>
          <a:p>
            <a:pPr marL="0" indent="0">
              <a:buNone/>
            </a:pPr>
            <a:endParaRPr lang="es-ES" b="1" dirty="0"/>
          </a:p>
          <a:p>
            <a:pPr marL="0" indent="0">
              <a:buNone/>
            </a:pPr>
            <a:r>
              <a:rPr lang="es-ES" b="1" dirty="0" smtClean="0"/>
              <a:t>Datos </a:t>
            </a:r>
            <a:r>
              <a:rPr lang="es-ES" b="1" dirty="0"/>
              <a:t>técnicos</a:t>
            </a:r>
            <a:endParaRPr lang="es-MX" dirty="0"/>
          </a:p>
        </p:txBody>
      </p:sp>
      <p:pic>
        <p:nvPicPr>
          <p:cNvPr id="7" name="Picture 2" descr="C:\Users\capmx35\Desktop\DIMENS~1.JPG"/>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31840" y="28144"/>
            <a:ext cx="6048672" cy="682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752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12394"/>
            <a:ext cx="1187624" cy="6885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Título"/>
          <p:cNvSpPr>
            <a:spLocks noGrp="1"/>
          </p:cNvSpPr>
          <p:nvPr>
            <p:ph type="title"/>
          </p:nvPr>
        </p:nvSpPr>
        <p:spPr/>
        <p:txBody>
          <a:bodyPr/>
          <a:lstStyle/>
          <a:p>
            <a:pPr algn="r"/>
            <a:r>
              <a:rPr lang="es-MX" dirty="0" smtClean="0"/>
              <a:t>Datos técnicos</a:t>
            </a:r>
            <a:endParaRPr lang="es-MX" dirty="0"/>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26</a:t>
            </a:fld>
            <a:endParaRPr lang="es-MX"/>
          </a:p>
        </p:txBody>
      </p:sp>
      <p:graphicFrame>
        <p:nvGraphicFramePr>
          <p:cNvPr id="6" name="3 Marcador de contenido"/>
          <p:cNvGraphicFramePr>
            <a:graphicFrameLocks noGrp="1"/>
          </p:cNvGraphicFramePr>
          <p:nvPr>
            <p:ph idx="1"/>
            <p:extLst>
              <p:ext uri="{D42A27DB-BD31-4B8C-83A1-F6EECF244321}">
                <p14:modId xmlns:p14="http://schemas.microsoft.com/office/powerpoint/2010/main" val="2114461003"/>
              </p:ext>
            </p:extLst>
          </p:nvPr>
        </p:nvGraphicFramePr>
        <p:xfrm>
          <a:off x="611560" y="1412776"/>
          <a:ext cx="8208912" cy="3584244"/>
        </p:xfrm>
        <a:graphic>
          <a:graphicData uri="http://schemas.openxmlformats.org/drawingml/2006/table">
            <a:tbl>
              <a:tblPr>
                <a:tableStyleId>{08FB837D-C827-4EFA-A057-4D05807E0F7C}</a:tableStyleId>
              </a:tblPr>
              <a:tblGrid>
                <a:gridCol w="5904656">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tblGrid>
              <a:tr h="102863">
                <a:tc gridSpan="2">
                  <a:txBody>
                    <a:bodyPr/>
                    <a:lstStyle/>
                    <a:p>
                      <a:pPr algn="ctr"/>
                      <a:r>
                        <a:rPr lang="es-MX" sz="2000" b="1" dirty="0">
                          <a:solidFill>
                            <a:schemeClr val="bg1"/>
                          </a:solidFill>
                          <a:latin typeface="Optima" pitchFamily="34" charset="0"/>
                        </a:rPr>
                        <a:t>CIMIENTOS</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tx2">
                        <a:lumMod val="50000"/>
                      </a:schemeClr>
                    </a:solidFill>
                  </a:tcPr>
                </a:tc>
                <a:tc hMerge="1">
                  <a:txBody>
                    <a:bodyPr/>
                    <a:lstStyle/>
                    <a:p>
                      <a:endParaRPr lang="es-MX"/>
                    </a:p>
                  </a:txBody>
                  <a:tcPr/>
                </a:tc>
                <a:extLst>
                  <a:ext uri="{0D108BD9-81ED-4DB2-BD59-A6C34878D82A}">
                    <a16:rowId xmlns:a16="http://schemas.microsoft.com/office/drawing/2014/main" val="10000"/>
                  </a:ext>
                </a:extLst>
              </a:tr>
              <a:tr h="180010">
                <a:tc>
                  <a:txBody>
                    <a:bodyPr/>
                    <a:lstStyle/>
                    <a:p>
                      <a:pPr algn="ctr"/>
                      <a:r>
                        <a:rPr lang="es-MX" sz="2000" dirty="0">
                          <a:solidFill>
                            <a:schemeClr val="tx2">
                              <a:lumMod val="50000"/>
                            </a:schemeClr>
                          </a:solidFill>
                          <a:latin typeface="Optima" pitchFamily="34" charset="0"/>
                        </a:rPr>
                        <a:t>Altura de la base (sobre el nivel del mar)</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a:r>
                        <a:rPr lang="es-MX" sz="2000" dirty="0">
                          <a:solidFill>
                            <a:schemeClr val="tx2">
                              <a:lumMod val="50000"/>
                            </a:schemeClr>
                          </a:solidFill>
                          <a:latin typeface="Optima" pitchFamily="34" charset="0"/>
                        </a:rPr>
                        <a:t>33,5 metros</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80010">
                <a:tc>
                  <a:txBody>
                    <a:bodyPr/>
                    <a:lstStyle/>
                    <a:p>
                      <a:pPr algn="ctr"/>
                      <a:r>
                        <a:rPr lang="es-MX" sz="2000" dirty="0">
                          <a:solidFill>
                            <a:schemeClr val="tx2">
                              <a:lumMod val="50000"/>
                            </a:schemeClr>
                          </a:solidFill>
                          <a:latin typeface="Optima" pitchFamily="34" charset="0"/>
                        </a:rPr>
                        <a:t>Longitud de la divergencia interior entre los 2 pilares</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a:r>
                        <a:rPr lang="es-MX" sz="2000" dirty="0">
                          <a:solidFill>
                            <a:schemeClr val="tx2">
                              <a:lumMod val="50000"/>
                            </a:schemeClr>
                          </a:solidFill>
                          <a:latin typeface="Optima" pitchFamily="34" charset="0"/>
                        </a:rPr>
                        <a:t>74,24 metros</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76604">
                <a:tc>
                  <a:txBody>
                    <a:bodyPr/>
                    <a:lstStyle/>
                    <a:p>
                      <a:pPr algn="ctr"/>
                      <a:r>
                        <a:rPr lang="es-MX" sz="2000" dirty="0">
                          <a:solidFill>
                            <a:schemeClr val="tx2">
                              <a:lumMod val="50000"/>
                            </a:schemeClr>
                          </a:solidFill>
                          <a:latin typeface="Optima" pitchFamily="34" charset="0"/>
                        </a:rPr>
                        <a:t>Longitud de la divergencia exterior entre los 2 pilares</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a:r>
                        <a:rPr lang="es-MX" sz="2000" dirty="0">
                          <a:solidFill>
                            <a:schemeClr val="tx2">
                              <a:lumMod val="50000"/>
                            </a:schemeClr>
                          </a:solidFill>
                          <a:latin typeface="Optima" pitchFamily="34" charset="0"/>
                        </a:rPr>
                        <a:t>124,9 metros</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02863">
                <a:tc gridSpan="2">
                  <a:txBody>
                    <a:bodyPr/>
                    <a:lstStyle/>
                    <a:p>
                      <a:pPr algn="ctr"/>
                      <a:r>
                        <a:rPr lang="es-MX" sz="2000" b="1" dirty="0">
                          <a:solidFill>
                            <a:schemeClr val="bg1"/>
                          </a:solidFill>
                          <a:latin typeface="Optima" pitchFamily="34" charset="0"/>
                        </a:rPr>
                        <a:t>1ª PLANTA</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tx2">
                        <a:lumMod val="50000"/>
                      </a:schemeClr>
                    </a:solidFill>
                  </a:tcPr>
                </a:tc>
                <a:tc hMerge="1">
                  <a:txBody>
                    <a:bodyPr/>
                    <a:lstStyle/>
                    <a:p>
                      <a:endParaRPr lang="es-MX"/>
                    </a:p>
                  </a:txBody>
                  <a:tcPr/>
                </a:tc>
                <a:extLst>
                  <a:ext uri="{0D108BD9-81ED-4DB2-BD59-A6C34878D82A}">
                    <a16:rowId xmlns:a16="http://schemas.microsoft.com/office/drawing/2014/main" val="10004"/>
                  </a:ext>
                </a:extLst>
              </a:tr>
              <a:tr h="180010">
                <a:tc>
                  <a:txBody>
                    <a:bodyPr/>
                    <a:lstStyle/>
                    <a:p>
                      <a:pPr algn="ctr"/>
                      <a:r>
                        <a:rPr lang="es-MX" sz="2000" dirty="0">
                          <a:solidFill>
                            <a:schemeClr val="tx2">
                              <a:lumMod val="50000"/>
                            </a:schemeClr>
                          </a:solidFill>
                          <a:latin typeface="Optima" pitchFamily="34" charset="0"/>
                        </a:rPr>
                        <a:t>Altura de la primera planta sobre la base</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a:r>
                        <a:rPr lang="es-MX" sz="2000" dirty="0">
                          <a:solidFill>
                            <a:schemeClr val="tx2">
                              <a:lumMod val="50000"/>
                            </a:schemeClr>
                          </a:solidFill>
                          <a:latin typeface="Optima" pitchFamily="34" charset="0"/>
                        </a:rPr>
                        <a:t>57,63 metros</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80010">
                <a:tc>
                  <a:txBody>
                    <a:bodyPr/>
                    <a:lstStyle/>
                    <a:p>
                      <a:pPr algn="ctr"/>
                      <a:r>
                        <a:rPr lang="es-MX" sz="2000" dirty="0">
                          <a:solidFill>
                            <a:schemeClr val="tx2">
                              <a:lumMod val="50000"/>
                            </a:schemeClr>
                          </a:solidFill>
                          <a:latin typeface="Optima" pitchFamily="34" charset="0"/>
                        </a:rPr>
                        <a:t>Altura de la primera planta sobre el nivel del mar</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a:r>
                        <a:rPr lang="es-MX" sz="2000" dirty="0">
                          <a:solidFill>
                            <a:schemeClr val="tx2">
                              <a:lumMod val="50000"/>
                            </a:schemeClr>
                          </a:solidFill>
                          <a:latin typeface="Optima" pitchFamily="34" charset="0"/>
                        </a:rPr>
                        <a:t>91,13 metros</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80010">
                <a:tc>
                  <a:txBody>
                    <a:bodyPr/>
                    <a:lstStyle/>
                    <a:p>
                      <a:pPr algn="ctr"/>
                      <a:r>
                        <a:rPr lang="es-MX" sz="2000" dirty="0">
                          <a:solidFill>
                            <a:schemeClr val="tx2">
                              <a:lumMod val="50000"/>
                            </a:schemeClr>
                          </a:solidFill>
                          <a:latin typeface="Optima" pitchFamily="34" charset="0"/>
                        </a:rPr>
                        <a:t>Lado exterior (al nivel de la planta)</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a:r>
                        <a:rPr lang="es-MX" sz="2000" dirty="0">
                          <a:solidFill>
                            <a:schemeClr val="tx2">
                              <a:lumMod val="50000"/>
                            </a:schemeClr>
                          </a:solidFill>
                          <a:latin typeface="Optima" pitchFamily="34" charset="0"/>
                        </a:rPr>
                        <a:t>70,69 metros</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80010">
                <a:tc>
                  <a:txBody>
                    <a:bodyPr/>
                    <a:lstStyle/>
                    <a:p>
                      <a:pPr algn="ctr"/>
                      <a:r>
                        <a:rPr lang="es-MX" sz="2000" dirty="0">
                          <a:solidFill>
                            <a:schemeClr val="tx2">
                              <a:lumMod val="50000"/>
                            </a:schemeClr>
                          </a:solidFill>
                          <a:latin typeface="Optima" pitchFamily="34" charset="0"/>
                        </a:rPr>
                        <a:t>Superficie (al nivel de la planta)</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FFFFFF"/>
                    </a:solidFill>
                  </a:tcPr>
                </a:tc>
                <a:tc>
                  <a:txBody>
                    <a:bodyPr/>
                    <a:lstStyle/>
                    <a:p>
                      <a:pPr algn="ctr"/>
                      <a:r>
                        <a:rPr lang="es-MX" sz="2000" dirty="0">
                          <a:solidFill>
                            <a:schemeClr val="tx2">
                              <a:lumMod val="50000"/>
                            </a:schemeClr>
                          </a:solidFill>
                          <a:latin typeface="Optima" pitchFamily="34" charset="0"/>
                        </a:rPr>
                        <a:t>4.200 m²</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grpSp>
        <p:nvGrpSpPr>
          <p:cNvPr id="5" name="4 Grupo"/>
          <p:cNvGrpSpPr/>
          <p:nvPr/>
        </p:nvGrpSpPr>
        <p:grpSpPr>
          <a:xfrm>
            <a:off x="593812" y="4468392"/>
            <a:ext cx="8244680" cy="2279817"/>
            <a:chOff x="593812" y="4468392"/>
            <a:chExt cx="8244680" cy="2279817"/>
          </a:xfrm>
        </p:grpSpPr>
        <p:pic>
          <p:nvPicPr>
            <p:cNvPr id="8" name="Picture 12" descr="http://www.artecreha.com/Historia_Arte/images/stories/Torre%20Eiffel2.jpg">
              <a:hlinkClick r:id="rId2"/>
            </p:cNvPr>
            <p:cNvPicPr>
              <a:picLocks noChangeAspect="1" noChangeArrowheads="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r="73462" b="10167"/>
            <a:stretch/>
          </p:blipFill>
          <p:spPr bwMode="auto">
            <a:xfrm>
              <a:off x="593812" y="4515965"/>
              <a:ext cx="1667222" cy="22247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ttp://www.artecreha.com/Historia_Arte/images/stories/Torre%20Eiffel2.jpg">
              <a:hlinkClick r:id="rId2"/>
            </p:cNvPr>
            <p:cNvPicPr>
              <a:picLocks noChangeAspect="1" noChangeArrowheads="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74497" b="10167"/>
            <a:stretch/>
          </p:blipFill>
          <p:spPr bwMode="auto">
            <a:xfrm>
              <a:off x="7236296" y="4468392"/>
              <a:ext cx="1602196" cy="22247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www.artecreha.com/Historia_Arte/images/stories/Torre%20Eiffel2.jpg">
              <a:hlinkClick r:id="rId2"/>
            </p:cNvPr>
            <p:cNvPicPr>
              <a:picLocks noChangeAspect="1" noChangeArrowheads="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50000" r="24866" b="10167"/>
            <a:stretch/>
          </p:blipFill>
          <p:spPr bwMode="auto">
            <a:xfrm>
              <a:off x="5076056" y="4486698"/>
              <a:ext cx="1579036" cy="22247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ttp://www.artecreha.com/Historia_Arte/images/stories/Torre%20Eiffel2.jpg">
              <a:hlinkClick r:id="rId2"/>
            </p:cNvPr>
            <p:cNvPicPr>
              <a:picLocks noChangeAspect="1" noChangeArrowheads="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25739" r="48790" b="10167"/>
            <a:stretch/>
          </p:blipFill>
          <p:spPr bwMode="auto">
            <a:xfrm>
              <a:off x="2971800" y="4523500"/>
              <a:ext cx="1600200" cy="22247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493439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0644ECCA-68FA-43AD-8768-8AF56CE5C2F7}" type="slidenum">
              <a:rPr lang="es-MX" smtClean="0"/>
              <a:pPr/>
              <a:t>27</a:t>
            </a:fld>
            <a:endParaRPr lang="es-MX"/>
          </a:p>
        </p:txBody>
      </p:sp>
      <p:sp>
        <p:nvSpPr>
          <p:cNvPr id="5" name="4 Rectángulo"/>
          <p:cNvSpPr/>
          <p:nvPr/>
        </p:nvSpPr>
        <p:spPr>
          <a:xfrm>
            <a:off x="0" y="-12394"/>
            <a:ext cx="1187624" cy="6885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1" name="3 Marcador de contenido"/>
          <p:cNvGraphicFramePr>
            <a:graphicFrameLocks noGrp="1"/>
          </p:cNvGraphicFramePr>
          <p:nvPr>
            <p:ph idx="1"/>
            <p:extLst>
              <p:ext uri="{D42A27DB-BD31-4B8C-83A1-F6EECF244321}">
                <p14:modId xmlns:p14="http://schemas.microsoft.com/office/powerpoint/2010/main" val="3434956732"/>
              </p:ext>
            </p:extLst>
          </p:nvPr>
        </p:nvGraphicFramePr>
        <p:xfrm>
          <a:off x="539552" y="949056"/>
          <a:ext cx="8208912" cy="5288256"/>
        </p:xfrm>
        <a:graphic>
          <a:graphicData uri="http://schemas.openxmlformats.org/drawingml/2006/table">
            <a:tbl>
              <a:tblPr>
                <a:tableStyleId>{08FB837D-C827-4EFA-A057-4D05807E0F7C}</a:tableStyleId>
              </a:tblPr>
              <a:tblGrid>
                <a:gridCol w="6264696">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tblGrid>
              <a:tr h="102863">
                <a:tc gridSpan="2">
                  <a:txBody>
                    <a:bodyPr/>
                    <a:lstStyle/>
                    <a:p>
                      <a:pPr algn="ctr"/>
                      <a:r>
                        <a:rPr lang="es-MX" sz="2000" b="1" dirty="0">
                          <a:solidFill>
                            <a:schemeClr val="bg1"/>
                          </a:solidFill>
                          <a:latin typeface="Optima" pitchFamily="34" charset="0"/>
                        </a:rPr>
                        <a:t>2ª PLANTA</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tx2">
                        <a:lumMod val="50000"/>
                      </a:schemeClr>
                    </a:solidFill>
                  </a:tcPr>
                </a:tc>
                <a:tc hMerge="1">
                  <a:txBody>
                    <a:bodyPr/>
                    <a:lstStyle/>
                    <a:p>
                      <a:endParaRPr lang="es-MX"/>
                    </a:p>
                  </a:txBody>
                  <a:tcPr/>
                </a:tc>
                <a:extLst>
                  <a:ext uri="{0D108BD9-81ED-4DB2-BD59-A6C34878D82A}">
                    <a16:rowId xmlns:a16="http://schemas.microsoft.com/office/drawing/2014/main" val="10000"/>
                  </a:ext>
                </a:extLst>
              </a:tr>
              <a:tr h="180010">
                <a:tc>
                  <a:txBody>
                    <a:bodyPr/>
                    <a:lstStyle/>
                    <a:p>
                      <a:pPr algn="ctr"/>
                      <a:r>
                        <a:rPr lang="es-MX" sz="2000" dirty="0">
                          <a:solidFill>
                            <a:schemeClr val="tx2">
                              <a:lumMod val="50000"/>
                            </a:schemeClr>
                          </a:solidFill>
                          <a:latin typeface="Optima" pitchFamily="34" charset="0"/>
                        </a:rPr>
                        <a:t>Altura de la segunda planta sobre la base</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es-MX" sz="2000" dirty="0">
                          <a:solidFill>
                            <a:schemeClr val="tx2">
                              <a:lumMod val="50000"/>
                            </a:schemeClr>
                          </a:solidFill>
                          <a:latin typeface="Optima" pitchFamily="34" charset="0"/>
                        </a:rPr>
                        <a:t>115,73 m</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0010">
                <a:tc>
                  <a:txBody>
                    <a:bodyPr/>
                    <a:lstStyle/>
                    <a:p>
                      <a:pPr algn="ctr"/>
                      <a:r>
                        <a:rPr lang="es-MX" sz="2000" dirty="0">
                          <a:solidFill>
                            <a:schemeClr val="tx2">
                              <a:lumMod val="50000"/>
                            </a:schemeClr>
                          </a:solidFill>
                          <a:latin typeface="Optima" pitchFamily="34" charset="0"/>
                        </a:rPr>
                        <a:t>Altura de la segunda planta sobre el nivel del mar</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es-MX" sz="2000" dirty="0">
                          <a:solidFill>
                            <a:schemeClr val="tx2">
                              <a:lumMod val="50000"/>
                            </a:schemeClr>
                          </a:solidFill>
                          <a:latin typeface="Optima" pitchFamily="34" charset="0"/>
                        </a:rPr>
                        <a:t>149,23 m</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0010">
                <a:tc>
                  <a:txBody>
                    <a:bodyPr/>
                    <a:lstStyle/>
                    <a:p>
                      <a:pPr algn="ctr"/>
                      <a:r>
                        <a:rPr lang="es-MX" sz="2000" dirty="0">
                          <a:solidFill>
                            <a:schemeClr val="tx2">
                              <a:lumMod val="50000"/>
                            </a:schemeClr>
                          </a:solidFill>
                          <a:latin typeface="Optima" pitchFamily="34" charset="0"/>
                        </a:rPr>
                        <a:t>Lado exterior (al nivel de la planta)</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es-MX" sz="2000" dirty="0">
                          <a:solidFill>
                            <a:schemeClr val="tx2">
                              <a:lumMod val="50000"/>
                            </a:schemeClr>
                          </a:solidFill>
                          <a:latin typeface="Optima" pitchFamily="34" charset="0"/>
                        </a:rPr>
                        <a:t>40,96 m</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0010">
                <a:tc>
                  <a:txBody>
                    <a:bodyPr/>
                    <a:lstStyle/>
                    <a:p>
                      <a:pPr algn="ctr"/>
                      <a:r>
                        <a:rPr lang="es-MX" sz="2000" dirty="0">
                          <a:solidFill>
                            <a:schemeClr val="tx2">
                              <a:lumMod val="50000"/>
                            </a:schemeClr>
                          </a:solidFill>
                          <a:latin typeface="Optima" pitchFamily="34" charset="0"/>
                        </a:rPr>
                        <a:t>Superficie (al nivel de la planta)</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es-MX" sz="2000" dirty="0">
                          <a:solidFill>
                            <a:schemeClr val="tx2">
                              <a:lumMod val="50000"/>
                            </a:schemeClr>
                          </a:solidFill>
                          <a:latin typeface="Optima" pitchFamily="34" charset="0"/>
                        </a:rPr>
                        <a:t>1.650 m²</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02863">
                <a:tc gridSpan="2">
                  <a:txBody>
                    <a:bodyPr/>
                    <a:lstStyle/>
                    <a:p>
                      <a:pPr algn="ctr"/>
                      <a:r>
                        <a:rPr lang="es-MX" sz="2000" b="1" dirty="0">
                          <a:solidFill>
                            <a:schemeClr val="bg1"/>
                          </a:solidFill>
                          <a:latin typeface="Optima" pitchFamily="34" charset="0"/>
                        </a:rPr>
                        <a:t>3ª PLANTA</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tx2">
                        <a:lumMod val="50000"/>
                      </a:schemeClr>
                    </a:solidFill>
                  </a:tcPr>
                </a:tc>
                <a:tc hMerge="1">
                  <a:txBody>
                    <a:bodyPr/>
                    <a:lstStyle/>
                    <a:p>
                      <a:endParaRPr lang="es-MX"/>
                    </a:p>
                  </a:txBody>
                  <a:tcPr/>
                </a:tc>
                <a:extLst>
                  <a:ext uri="{0D108BD9-81ED-4DB2-BD59-A6C34878D82A}">
                    <a16:rowId xmlns:a16="http://schemas.microsoft.com/office/drawing/2014/main" val="10005"/>
                  </a:ext>
                </a:extLst>
              </a:tr>
              <a:tr h="180010">
                <a:tc>
                  <a:txBody>
                    <a:bodyPr/>
                    <a:lstStyle/>
                    <a:p>
                      <a:pPr algn="ctr"/>
                      <a:r>
                        <a:rPr lang="es-MX" sz="2000" dirty="0">
                          <a:solidFill>
                            <a:schemeClr val="tx2">
                              <a:lumMod val="50000"/>
                            </a:schemeClr>
                          </a:solidFill>
                          <a:latin typeface="Optima" pitchFamily="34" charset="0"/>
                        </a:rPr>
                        <a:t>Altura de la tercera planta sobre la base</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es-MX" sz="2000" dirty="0">
                          <a:solidFill>
                            <a:schemeClr val="tx2">
                              <a:lumMod val="50000"/>
                            </a:schemeClr>
                          </a:solidFill>
                          <a:latin typeface="Optima" pitchFamily="34" charset="0"/>
                        </a:rPr>
                        <a:t>276,13 m</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80010">
                <a:tc>
                  <a:txBody>
                    <a:bodyPr/>
                    <a:lstStyle/>
                    <a:p>
                      <a:pPr algn="ctr"/>
                      <a:r>
                        <a:rPr lang="es-MX" sz="2000" dirty="0">
                          <a:solidFill>
                            <a:schemeClr val="tx2">
                              <a:lumMod val="50000"/>
                            </a:schemeClr>
                          </a:solidFill>
                          <a:latin typeface="Optima" pitchFamily="34" charset="0"/>
                        </a:rPr>
                        <a:t>Altura de la tercera planta sobre el nivel del mar</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es-MX" sz="2000" dirty="0">
                          <a:solidFill>
                            <a:schemeClr val="tx2">
                              <a:lumMod val="50000"/>
                            </a:schemeClr>
                          </a:solidFill>
                          <a:latin typeface="Optima" pitchFamily="34" charset="0"/>
                        </a:rPr>
                        <a:t>309,63 m</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80010">
                <a:tc>
                  <a:txBody>
                    <a:bodyPr/>
                    <a:lstStyle/>
                    <a:p>
                      <a:pPr algn="ctr"/>
                      <a:r>
                        <a:rPr lang="es-MX" sz="2000" dirty="0">
                          <a:solidFill>
                            <a:schemeClr val="tx2">
                              <a:lumMod val="50000"/>
                            </a:schemeClr>
                          </a:solidFill>
                          <a:latin typeface="Optima" pitchFamily="34" charset="0"/>
                        </a:rPr>
                        <a:t>Lado exterior (al nivel de la planta)</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es-MX" sz="2000" dirty="0">
                          <a:solidFill>
                            <a:schemeClr val="tx2">
                              <a:lumMod val="50000"/>
                            </a:schemeClr>
                          </a:solidFill>
                          <a:latin typeface="Optima" pitchFamily="34" charset="0"/>
                        </a:rPr>
                        <a:t>18,65 m</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80010">
                <a:tc>
                  <a:txBody>
                    <a:bodyPr/>
                    <a:lstStyle/>
                    <a:p>
                      <a:pPr algn="ctr"/>
                      <a:r>
                        <a:rPr lang="es-MX" sz="2000" dirty="0">
                          <a:solidFill>
                            <a:schemeClr val="tx2">
                              <a:lumMod val="50000"/>
                            </a:schemeClr>
                          </a:solidFill>
                          <a:latin typeface="Optima" pitchFamily="34" charset="0"/>
                        </a:rPr>
                        <a:t>Superficie (al nivel de la planta)</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es-MX" sz="2000" dirty="0">
                          <a:solidFill>
                            <a:schemeClr val="tx2">
                              <a:lumMod val="50000"/>
                            </a:schemeClr>
                          </a:solidFill>
                          <a:latin typeface="Optima" pitchFamily="34" charset="0"/>
                        </a:rPr>
                        <a:t>350 m²</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02863">
                <a:tc gridSpan="2">
                  <a:txBody>
                    <a:bodyPr/>
                    <a:lstStyle/>
                    <a:p>
                      <a:pPr algn="ctr"/>
                      <a:r>
                        <a:rPr lang="es-MX" sz="2000" b="1" dirty="0">
                          <a:solidFill>
                            <a:schemeClr val="bg1"/>
                          </a:solidFill>
                          <a:latin typeface="Optima" pitchFamily="34" charset="0"/>
                        </a:rPr>
                        <a:t>FECHA</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tx2">
                        <a:lumMod val="50000"/>
                      </a:schemeClr>
                    </a:solidFill>
                  </a:tcPr>
                </a:tc>
                <a:tc hMerge="1">
                  <a:txBody>
                    <a:bodyPr/>
                    <a:lstStyle/>
                    <a:p>
                      <a:endParaRPr lang="es-MX"/>
                    </a:p>
                  </a:txBody>
                  <a:tcPr/>
                </a:tc>
                <a:extLst>
                  <a:ext uri="{0D108BD9-81ED-4DB2-BD59-A6C34878D82A}">
                    <a16:rowId xmlns:a16="http://schemas.microsoft.com/office/drawing/2014/main" val="10010"/>
                  </a:ext>
                </a:extLst>
              </a:tr>
              <a:tr h="180010">
                <a:tc>
                  <a:txBody>
                    <a:bodyPr/>
                    <a:lstStyle/>
                    <a:p>
                      <a:pPr algn="ctr"/>
                      <a:r>
                        <a:rPr lang="es-MX" sz="2000" dirty="0">
                          <a:solidFill>
                            <a:schemeClr val="tx2">
                              <a:lumMod val="50000"/>
                            </a:schemeClr>
                          </a:solidFill>
                          <a:latin typeface="Optima" pitchFamily="34" charset="0"/>
                        </a:rPr>
                        <a:t>Altura total con antena (año 2000)</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es-MX" sz="2000" dirty="0">
                          <a:solidFill>
                            <a:schemeClr val="tx2">
                              <a:lumMod val="50000"/>
                            </a:schemeClr>
                          </a:solidFill>
                          <a:latin typeface="Optima" pitchFamily="34" charset="0"/>
                        </a:rPr>
                        <a:t>324 m</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80010">
                <a:tc>
                  <a:txBody>
                    <a:bodyPr/>
                    <a:lstStyle/>
                    <a:p>
                      <a:pPr algn="ctr"/>
                      <a:r>
                        <a:rPr lang="es-MX" sz="2000" dirty="0">
                          <a:solidFill>
                            <a:schemeClr val="tx2">
                              <a:lumMod val="50000"/>
                            </a:schemeClr>
                          </a:solidFill>
                          <a:latin typeface="Optima" pitchFamily="34" charset="0"/>
                        </a:rPr>
                        <a:t>Altura total con antena (año 1994)</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es-MX" sz="2000" dirty="0">
                          <a:solidFill>
                            <a:schemeClr val="tx2">
                              <a:lumMod val="50000"/>
                            </a:schemeClr>
                          </a:solidFill>
                          <a:latin typeface="Optima" pitchFamily="34" charset="0"/>
                        </a:rPr>
                        <a:t>318,7 m</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80010">
                <a:tc>
                  <a:txBody>
                    <a:bodyPr/>
                    <a:lstStyle/>
                    <a:p>
                      <a:pPr algn="ctr"/>
                      <a:r>
                        <a:rPr lang="es-MX" sz="2000" dirty="0">
                          <a:solidFill>
                            <a:schemeClr val="tx2">
                              <a:lumMod val="50000"/>
                            </a:schemeClr>
                          </a:solidFill>
                          <a:latin typeface="Optima" pitchFamily="34" charset="0"/>
                        </a:rPr>
                        <a:t>Altura total con antena (año 1991)</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es-MX" sz="2000" dirty="0">
                          <a:solidFill>
                            <a:schemeClr val="tx2">
                              <a:lumMod val="50000"/>
                            </a:schemeClr>
                          </a:solidFill>
                          <a:latin typeface="Optima" pitchFamily="34" charset="0"/>
                        </a:rPr>
                        <a:t>317,96 m</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80010">
                <a:tc>
                  <a:txBody>
                    <a:bodyPr/>
                    <a:lstStyle/>
                    <a:p>
                      <a:pPr algn="ctr"/>
                      <a:r>
                        <a:rPr lang="es-MX" sz="2000" dirty="0">
                          <a:solidFill>
                            <a:schemeClr val="tx2">
                              <a:lumMod val="50000"/>
                            </a:schemeClr>
                          </a:solidFill>
                          <a:latin typeface="Optima" pitchFamily="34" charset="0"/>
                        </a:rPr>
                        <a:t>Altura total con antena (año 1989)</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es-MX" sz="2000" dirty="0">
                          <a:solidFill>
                            <a:schemeClr val="tx2">
                              <a:lumMod val="50000"/>
                            </a:schemeClr>
                          </a:solidFill>
                          <a:latin typeface="Optima" pitchFamily="34" charset="0"/>
                        </a:rPr>
                        <a:t>312,27 m</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80010">
                <a:tc>
                  <a:txBody>
                    <a:bodyPr/>
                    <a:lstStyle/>
                    <a:p>
                      <a:pPr algn="ctr"/>
                      <a:r>
                        <a:rPr lang="es-MX" sz="2000" dirty="0">
                          <a:solidFill>
                            <a:schemeClr val="tx2">
                              <a:lumMod val="50000"/>
                            </a:schemeClr>
                          </a:solidFill>
                          <a:latin typeface="Optima" pitchFamily="34" charset="0"/>
                        </a:rPr>
                        <a:t>Altura total sin bandera (año 1889)</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tc>
                  <a:txBody>
                    <a:bodyPr/>
                    <a:lstStyle/>
                    <a:p>
                      <a:pPr algn="ctr"/>
                      <a:r>
                        <a:rPr lang="es-MX" sz="2000" dirty="0">
                          <a:solidFill>
                            <a:schemeClr val="tx2">
                              <a:lumMod val="50000"/>
                            </a:schemeClr>
                          </a:solidFill>
                          <a:latin typeface="Optima" pitchFamily="34" charset="0"/>
                        </a:rPr>
                        <a:t>300 m</a:t>
                      </a:r>
                    </a:p>
                  </a:txBody>
                  <a:tcPr marL="25716" marR="25716" marT="12858" marB="12858"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bl>
          </a:graphicData>
        </a:graphic>
      </p:graphicFrame>
      <p:sp>
        <p:nvSpPr>
          <p:cNvPr id="13" name="1 Título"/>
          <p:cNvSpPr>
            <a:spLocks noGrp="1"/>
          </p:cNvSpPr>
          <p:nvPr>
            <p:ph type="title"/>
          </p:nvPr>
        </p:nvSpPr>
        <p:spPr>
          <a:xfrm>
            <a:off x="1393304" y="274638"/>
            <a:ext cx="7427168" cy="1143000"/>
          </a:xfrm>
        </p:spPr>
        <p:txBody>
          <a:bodyPr anchor="t"/>
          <a:lstStyle/>
          <a:p>
            <a:pPr algn="r"/>
            <a:r>
              <a:rPr lang="es-MX" dirty="0" smtClean="0"/>
              <a:t>Datos técnicos</a:t>
            </a:r>
            <a:endParaRPr lang="es-MX" dirty="0"/>
          </a:p>
        </p:txBody>
      </p:sp>
    </p:spTree>
    <p:extLst>
      <p:ext uri="{BB962C8B-B14F-4D97-AF65-F5344CB8AC3E}">
        <p14:creationId xmlns:p14="http://schemas.microsoft.com/office/powerpoint/2010/main" val="471011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MX" dirty="0"/>
              <a:t>Preguntas puente</a:t>
            </a:r>
          </a:p>
        </p:txBody>
      </p:sp>
      <p:sp>
        <p:nvSpPr>
          <p:cNvPr id="3" name="2 Marcador de contenido"/>
          <p:cNvSpPr>
            <a:spLocks noGrp="1"/>
          </p:cNvSpPr>
          <p:nvPr>
            <p:ph idx="1"/>
          </p:nvPr>
        </p:nvSpPr>
        <p:spPr/>
        <p:txBody>
          <a:bodyPr/>
          <a:lstStyle/>
          <a:p>
            <a:pPr>
              <a:lnSpc>
                <a:spcPct val="200000"/>
              </a:lnSpc>
            </a:pPr>
            <a:r>
              <a:rPr lang="es-MX" dirty="0" smtClean="0"/>
              <a:t>¿Qué especificaciones se requieren para construir una Torre?...</a:t>
            </a:r>
          </a:p>
          <a:p>
            <a:pPr>
              <a:lnSpc>
                <a:spcPct val="200000"/>
              </a:lnSpc>
            </a:pPr>
            <a:endParaRPr lang="es-MX" sz="1200" dirty="0" smtClean="0"/>
          </a:p>
          <a:p>
            <a:pPr>
              <a:lnSpc>
                <a:spcPct val="200000"/>
              </a:lnSpc>
            </a:pPr>
            <a:r>
              <a:rPr lang="es-MX" dirty="0" smtClean="0"/>
              <a:t>¿Qué instrumento se requiere para medir la precisión de la Torre?...</a:t>
            </a:r>
          </a:p>
          <a:p>
            <a:pPr>
              <a:lnSpc>
                <a:spcPct val="200000"/>
              </a:lnSpc>
            </a:pPr>
            <a:endParaRPr lang="es-MX" sz="1200" dirty="0" smtClean="0"/>
          </a:p>
          <a:p>
            <a:pPr>
              <a:lnSpc>
                <a:spcPct val="200000"/>
              </a:lnSpc>
            </a:pPr>
            <a:r>
              <a:rPr lang="es-MX" dirty="0" smtClean="0"/>
              <a:t>¿Qué herramientas se necesitan para construir la Torre?...</a:t>
            </a:r>
          </a:p>
          <a:p>
            <a:pPr>
              <a:lnSpc>
                <a:spcPct val="200000"/>
              </a:lnSpc>
            </a:pPr>
            <a:endParaRPr lang="es-MX" dirty="0" smtClean="0"/>
          </a:p>
          <a:p>
            <a:endParaRPr lang="es-MX" dirty="0"/>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28</a:t>
            </a:fld>
            <a:endParaRPr lang="es-MX"/>
          </a:p>
        </p:txBody>
      </p:sp>
    </p:spTree>
    <p:extLst>
      <p:ext uri="{BB962C8B-B14F-4D97-AF65-F5344CB8AC3E}">
        <p14:creationId xmlns:p14="http://schemas.microsoft.com/office/powerpoint/2010/main" val="26266334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MX" dirty="0"/>
              <a:t>La analogía</a:t>
            </a:r>
          </a:p>
        </p:txBody>
      </p:sp>
      <p:sp>
        <p:nvSpPr>
          <p:cNvPr id="3" name="2 Marcador de contenido"/>
          <p:cNvSpPr>
            <a:spLocks noGrp="1"/>
          </p:cNvSpPr>
          <p:nvPr>
            <p:ph idx="1"/>
          </p:nvPr>
        </p:nvSpPr>
        <p:spPr>
          <a:xfrm>
            <a:off x="1393304" y="1600201"/>
            <a:ext cx="7427168" cy="3917032"/>
          </a:xfrm>
        </p:spPr>
        <p:txBody>
          <a:bodyPr>
            <a:normAutofit/>
          </a:bodyPr>
          <a:lstStyle/>
          <a:p>
            <a:pPr>
              <a:lnSpc>
                <a:spcPct val="150000"/>
              </a:lnSpc>
            </a:pPr>
            <a:r>
              <a:rPr lang="es-MX" dirty="0" smtClean="0"/>
              <a:t>¿Qué especificaciones se requieren para evaluar los aprendizajes de los estudiantes?...</a:t>
            </a:r>
          </a:p>
          <a:p>
            <a:pPr>
              <a:lnSpc>
                <a:spcPct val="150000"/>
              </a:lnSpc>
            </a:pPr>
            <a:r>
              <a:rPr lang="es-MX" dirty="0" smtClean="0"/>
              <a:t>¿Qué instrumento se pueden utilizar para evaluar los aprendizajes de los estudiantes?...</a:t>
            </a:r>
          </a:p>
          <a:p>
            <a:pPr>
              <a:lnSpc>
                <a:spcPct val="150000"/>
              </a:lnSpc>
            </a:pPr>
            <a:r>
              <a:rPr lang="es-MX" dirty="0" smtClean="0"/>
              <a:t>¿Qué herramientas se pueden utilizar para evaluar los aprendizajes de los estudiantes?...</a:t>
            </a:r>
          </a:p>
          <a:p>
            <a:endParaRPr lang="es-MX" dirty="0"/>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29</a:t>
            </a:fld>
            <a:endParaRPr lang="es-MX"/>
          </a:p>
        </p:txBody>
      </p:sp>
      <p:sp>
        <p:nvSpPr>
          <p:cNvPr id="5" name="4 Rectángulo"/>
          <p:cNvSpPr/>
          <p:nvPr/>
        </p:nvSpPr>
        <p:spPr>
          <a:xfrm>
            <a:off x="1043608" y="4841865"/>
            <a:ext cx="8100392" cy="1323439"/>
          </a:xfrm>
          <a:prstGeom prst="rect">
            <a:avLst/>
          </a:prstGeom>
          <a:solidFill>
            <a:schemeClr val="tx2">
              <a:lumMod val="50000"/>
            </a:schemeClr>
          </a:solidFill>
        </p:spPr>
        <p:txBody>
          <a:bodyPr wrap="square">
            <a:spAutoFit/>
          </a:bodyPr>
          <a:lstStyle/>
          <a:p>
            <a:pPr algn="ctr">
              <a:lnSpc>
                <a:spcPct val="200000"/>
              </a:lnSpc>
            </a:pPr>
            <a:r>
              <a:rPr lang="es-MX" sz="2000" b="1" dirty="0" smtClean="0">
                <a:solidFill>
                  <a:schemeClr val="bg1"/>
                </a:solidFill>
                <a:latin typeface="Optima" pitchFamily="34" charset="0"/>
              </a:rPr>
              <a:t>…Ahora acotare algunos aspectos clave </a:t>
            </a:r>
          </a:p>
          <a:p>
            <a:pPr algn="ctr">
              <a:lnSpc>
                <a:spcPct val="200000"/>
              </a:lnSpc>
            </a:pPr>
            <a:r>
              <a:rPr lang="es-MX" sz="2000" b="1" dirty="0" smtClean="0">
                <a:solidFill>
                  <a:schemeClr val="bg1"/>
                </a:solidFill>
                <a:latin typeface="Optima" pitchFamily="34" charset="0"/>
              </a:rPr>
              <a:t>de los instrumentos de evaluación de los aprendizajes</a:t>
            </a:r>
          </a:p>
        </p:txBody>
      </p:sp>
    </p:spTree>
    <p:extLst>
      <p:ext uri="{BB962C8B-B14F-4D97-AF65-F5344CB8AC3E}">
        <p14:creationId xmlns:p14="http://schemas.microsoft.com/office/powerpoint/2010/main" val="3990758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0644ECCA-68FA-43AD-8768-8AF56CE5C2F7}" type="slidenum">
              <a:rPr lang="es-MX" smtClean="0"/>
              <a:pPr/>
              <a:t>3</a:t>
            </a:fld>
            <a:endParaRPr lang="es-MX"/>
          </a:p>
        </p:txBody>
      </p:sp>
      <p:sp>
        <p:nvSpPr>
          <p:cNvPr id="5" name="2 Marcador de contenido"/>
          <p:cNvSpPr>
            <a:spLocks noGrp="1"/>
          </p:cNvSpPr>
          <p:nvPr>
            <p:ph idx="1"/>
          </p:nvPr>
        </p:nvSpPr>
        <p:spPr>
          <a:xfrm>
            <a:off x="1043608" y="3212976"/>
            <a:ext cx="7128792" cy="1252736"/>
          </a:xfrm>
          <a:solidFill>
            <a:schemeClr val="tx2">
              <a:lumMod val="50000"/>
            </a:schemeClr>
          </a:solidFill>
        </p:spPr>
        <p:txBody>
          <a:bodyPr/>
          <a:lstStyle/>
          <a:p>
            <a:pPr marL="0" indent="0" algn="ctr">
              <a:lnSpc>
                <a:spcPct val="150000"/>
              </a:lnSpc>
              <a:buNone/>
            </a:pPr>
            <a:r>
              <a:rPr lang="es-MX" dirty="0" smtClean="0">
                <a:solidFill>
                  <a:schemeClr val="bg1"/>
                </a:solidFill>
              </a:rPr>
              <a:t>Para el desarrollo del proyecto utilizaremos diferentes estrategias en donde </a:t>
            </a:r>
            <a:r>
              <a:rPr lang="es-MX" dirty="0">
                <a:solidFill>
                  <a:schemeClr val="bg1"/>
                </a:solidFill>
              </a:rPr>
              <a:t>la </a:t>
            </a:r>
            <a:r>
              <a:rPr lang="es-MX" sz="2400" b="1" dirty="0" smtClean="0">
                <a:solidFill>
                  <a:schemeClr val="bg1"/>
                </a:solidFill>
              </a:rPr>
              <a:t>ANALOGÍA</a:t>
            </a:r>
            <a:r>
              <a:rPr lang="es-MX" sz="2400" dirty="0" smtClean="0">
                <a:solidFill>
                  <a:schemeClr val="bg1"/>
                </a:solidFill>
              </a:rPr>
              <a:t> </a:t>
            </a:r>
            <a:r>
              <a:rPr lang="es-MX" dirty="0" smtClean="0">
                <a:solidFill>
                  <a:schemeClr val="bg1"/>
                </a:solidFill>
              </a:rPr>
              <a:t>será </a:t>
            </a:r>
            <a:r>
              <a:rPr lang="es-MX" dirty="0">
                <a:solidFill>
                  <a:schemeClr val="bg1"/>
                </a:solidFill>
              </a:rPr>
              <a:t>el hilo conductor:</a:t>
            </a:r>
          </a:p>
          <a:p>
            <a:pPr algn="ctr">
              <a:buNone/>
            </a:pPr>
            <a:endParaRPr lang="es-MX" sz="3600" dirty="0" smtClean="0">
              <a:solidFill>
                <a:schemeClr val="bg1"/>
              </a:solidFill>
            </a:endParaRPr>
          </a:p>
          <a:p>
            <a:pPr algn="ctr">
              <a:buNone/>
            </a:pPr>
            <a:endParaRPr lang="es-MX" sz="1800" dirty="0" smtClean="0">
              <a:solidFill>
                <a:schemeClr val="bg1"/>
              </a:solidFill>
            </a:endParaRPr>
          </a:p>
        </p:txBody>
      </p:sp>
    </p:spTree>
    <p:extLst>
      <p:ext uri="{BB962C8B-B14F-4D97-AF65-F5344CB8AC3E}">
        <p14:creationId xmlns:p14="http://schemas.microsoft.com/office/powerpoint/2010/main" val="26783269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MX" dirty="0"/>
              <a:t>El referente</a:t>
            </a:r>
          </a:p>
        </p:txBody>
      </p:sp>
      <p:sp>
        <p:nvSpPr>
          <p:cNvPr id="3" name="2 Marcador de contenido"/>
          <p:cNvSpPr>
            <a:spLocks noGrp="1"/>
          </p:cNvSpPr>
          <p:nvPr>
            <p:ph idx="1"/>
          </p:nvPr>
        </p:nvSpPr>
        <p:spPr>
          <a:xfrm>
            <a:off x="1393304" y="2348880"/>
            <a:ext cx="7427168" cy="3777283"/>
          </a:xfrm>
        </p:spPr>
        <p:txBody>
          <a:bodyPr/>
          <a:lstStyle/>
          <a:p>
            <a:pPr marL="0" indent="0">
              <a:buNone/>
            </a:pPr>
            <a:endParaRPr lang="es-MX" b="1" dirty="0" smtClean="0"/>
          </a:p>
          <a:p>
            <a:pPr marL="0" indent="0">
              <a:lnSpc>
                <a:spcPct val="150000"/>
              </a:lnSpc>
              <a:buNone/>
            </a:pPr>
            <a:r>
              <a:rPr lang="es-MX" dirty="0" smtClean="0"/>
              <a:t>Los instrumentos de evaluación </a:t>
            </a:r>
            <a:r>
              <a:rPr lang="es-MX" u="sng" dirty="0" smtClean="0"/>
              <a:t>son herramientas concretas y tangibles </a:t>
            </a:r>
            <a:r>
              <a:rPr lang="es-MX" dirty="0" smtClean="0"/>
              <a:t>por medio de las cuales se obtiene información de los estudiantes para valorar en qué grado han alcanzado el o los aprendizajes esperados.</a:t>
            </a:r>
          </a:p>
          <a:p>
            <a:pPr marL="0" indent="0">
              <a:buNone/>
            </a:pPr>
            <a:endParaRPr lang="es-MX" b="1" dirty="0" smtClean="0"/>
          </a:p>
          <a:p>
            <a:pPr marL="0" indent="0">
              <a:buNone/>
            </a:pPr>
            <a:endParaRPr lang="es-MX" dirty="0" smtClean="0"/>
          </a:p>
          <a:p>
            <a:endParaRPr lang="es-MX" dirty="0"/>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30</a:t>
            </a:fld>
            <a:endParaRPr lang="es-MX"/>
          </a:p>
        </p:txBody>
      </p:sp>
      <p:sp>
        <p:nvSpPr>
          <p:cNvPr id="5" name="4 Rectángulo"/>
          <p:cNvSpPr/>
          <p:nvPr/>
        </p:nvSpPr>
        <p:spPr>
          <a:xfrm>
            <a:off x="1043608" y="1700808"/>
            <a:ext cx="8100392" cy="400110"/>
          </a:xfrm>
          <a:prstGeom prst="rect">
            <a:avLst/>
          </a:prstGeom>
          <a:solidFill>
            <a:schemeClr val="tx2">
              <a:lumMod val="50000"/>
            </a:schemeClr>
          </a:solidFill>
        </p:spPr>
        <p:txBody>
          <a:bodyPr wrap="square">
            <a:spAutoFit/>
          </a:bodyPr>
          <a:lstStyle/>
          <a:p>
            <a:pPr algn="ctr"/>
            <a:r>
              <a:rPr lang="es-MX" sz="2000" b="1" dirty="0" smtClean="0">
                <a:solidFill>
                  <a:schemeClr val="bg1"/>
                </a:solidFill>
                <a:latin typeface="Optima" pitchFamily="34" charset="0"/>
              </a:rPr>
              <a:t>¿Qué son los instrumentos de evaluación?</a:t>
            </a:r>
          </a:p>
        </p:txBody>
      </p:sp>
    </p:spTree>
    <p:extLst>
      <p:ext uri="{BB962C8B-B14F-4D97-AF65-F5344CB8AC3E}">
        <p14:creationId xmlns:p14="http://schemas.microsoft.com/office/powerpoint/2010/main" val="7295688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MX" dirty="0"/>
              <a:t>Validez de los instrumentos </a:t>
            </a:r>
            <a:br>
              <a:rPr lang="es-MX" dirty="0"/>
            </a:br>
            <a:r>
              <a:rPr lang="es-MX" dirty="0"/>
              <a:t>de evaluación de competencias</a:t>
            </a:r>
          </a:p>
        </p:txBody>
      </p:sp>
      <p:sp>
        <p:nvSpPr>
          <p:cNvPr id="3" name="2 Marcador de contenido"/>
          <p:cNvSpPr>
            <a:spLocks noGrp="1"/>
          </p:cNvSpPr>
          <p:nvPr>
            <p:ph idx="1"/>
          </p:nvPr>
        </p:nvSpPr>
        <p:spPr/>
        <p:txBody>
          <a:bodyPr>
            <a:normAutofit lnSpcReduction="10000"/>
          </a:bodyPr>
          <a:lstStyle/>
          <a:p>
            <a:pPr marL="0" indent="0">
              <a:lnSpc>
                <a:spcPct val="150000"/>
              </a:lnSpc>
              <a:buNone/>
            </a:pPr>
            <a:endParaRPr lang="es-MX" u="sng" dirty="0" smtClean="0"/>
          </a:p>
          <a:p>
            <a:pPr marL="0" indent="0">
              <a:lnSpc>
                <a:spcPct val="150000"/>
              </a:lnSpc>
              <a:buNone/>
            </a:pPr>
            <a:r>
              <a:rPr lang="es-MX" u="sng" dirty="0" smtClean="0"/>
              <a:t>Los instrumentos tienen validez cuando demuestran que valoran lo que pretenden valorar</a:t>
            </a:r>
            <a:r>
              <a:rPr lang="es-MX" dirty="0" smtClean="0"/>
              <a:t>, en este caso las competencias. De forma más precisa: </a:t>
            </a:r>
            <a:r>
              <a:rPr lang="es-MX" u="sng" dirty="0" smtClean="0"/>
              <a:t>un instrumento de evaluación de competencias tiene validez si permite obtener información clara de acuerdo con el aprendizaje o aprendizajes esperados</a:t>
            </a:r>
            <a:r>
              <a:rPr lang="es-MX" dirty="0" smtClean="0"/>
              <a:t> en una o varias competencias, y considera los niveles de desempeño y las evidencias para tal saber o saberes esperados.</a:t>
            </a:r>
          </a:p>
          <a:p>
            <a:pPr marL="0" indent="0">
              <a:buNone/>
            </a:pPr>
            <a:r>
              <a:rPr lang="es-MX" dirty="0" smtClean="0"/>
              <a:t> </a:t>
            </a:r>
          </a:p>
          <a:p>
            <a:endParaRPr lang="es-MX" dirty="0"/>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31</a:t>
            </a:fld>
            <a:endParaRPr lang="es-MX"/>
          </a:p>
        </p:txBody>
      </p:sp>
    </p:spTree>
    <p:extLst>
      <p:ext uri="{BB962C8B-B14F-4D97-AF65-F5344CB8AC3E}">
        <p14:creationId xmlns:p14="http://schemas.microsoft.com/office/powerpoint/2010/main" val="22490346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MX" dirty="0"/>
              <a:t>Validez de los instrumentos </a:t>
            </a:r>
            <a:br>
              <a:rPr lang="es-MX" dirty="0"/>
            </a:br>
            <a:r>
              <a:rPr lang="es-MX" dirty="0"/>
              <a:t>de evaluación de competencias</a:t>
            </a:r>
          </a:p>
        </p:txBody>
      </p:sp>
      <p:sp>
        <p:nvSpPr>
          <p:cNvPr id="3" name="2 Marcador de contenido"/>
          <p:cNvSpPr>
            <a:spLocks noGrp="1"/>
          </p:cNvSpPr>
          <p:nvPr>
            <p:ph idx="1"/>
          </p:nvPr>
        </p:nvSpPr>
        <p:spPr/>
        <p:txBody>
          <a:bodyPr>
            <a:normAutofit fontScale="92500" lnSpcReduction="10000"/>
          </a:bodyPr>
          <a:lstStyle/>
          <a:p>
            <a:pPr marL="0" indent="0">
              <a:lnSpc>
                <a:spcPct val="150000"/>
              </a:lnSpc>
              <a:buNone/>
            </a:pPr>
            <a:r>
              <a:rPr lang="es-MX" dirty="0"/>
              <a:t>Sugerencias de preguntas para lograr la validez de los instrumentos de evaluación de competencias:</a:t>
            </a:r>
          </a:p>
          <a:p>
            <a:pPr marL="0" indent="0">
              <a:lnSpc>
                <a:spcPct val="150000"/>
              </a:lnSpc>
              <a:buNone/>
            </a:pPr>
            <a:r>
              <a:rPr lang="es-MX" dirty="0"/>
              <a:t> </a:t>
            </a:r>
          </a:p>
          <a:p>
            <a:pPr>
              <a:lnSpc>
                <a:spcPct val="150000"/>
              </a:lnSpc>
            </a:pPr>
            <a:r>
              <a:rPr lang="es-ES" dirty="0" smtClean="0"/>
              <a:t>¿</a:t>
            </a:r>
            <a:r>
              <a:rPr lang="es-ES" dirty="0"/>
              <a:t>Qué aprendizaje o aprendizajes esperados hay que tener en cuenta en el instrumento?</a:t>
            </a:r>
          </a:p>
          <a:p>
            <a:pPr>
              <a:lnSpc>
                <a:spcPct val="150000"/>
              </a:lnSpc>
            </a:pPr>
            <a:r>
              <a:rPr lang="es-ES" dirty="0"/>
              <a:t>¿Cómo se van a tener en cuenta los niveles de desempeño en el instrumento de evaluación?</a:t>
            </a:r>
          </a:p>
          <a:p>
            <a:pPr>
              <a:lnSpc>
                <a:spcPct val="150000"/>
              </a:lnSpc>
            </a:pPr>
            <a:r>
              <a:rPr lang="es-ES" dirty="0"/>
              <a:t>¿Cuál es el instrumento de evaluación más pertinente de acuerdo con la evidencia o evidencias establecidas para el aprendizaje o aprendizajes esperados?</a:t>
            </a:r>
            <a:endParaRPr lang="es-MX" dirty="0"/>
          </a:p>
          <a:p>
            <a:endParaRPr lang="es-MX" dirty="0"/>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32</a:t>
            </a:fld>
            <a:endParaRPr lang="es-MX"/>
          </a:p>
        </p:txBody>
      </p:sp>
    </p:spTree>
    <p:extLst>
      <p:ext uri="{BB962C8B-B14F-4D97-AF65-F5344CB8AC3E}">
        <p14:creationId xmlns:p14="http://schemas.microsoft.com/office/powerpoint/2010/main" val="14294663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MX" dirty="0"/>
              <a:t>Confiabilidad de los instrumentos </a:t>
            </a:r>
            <a:br>
              <a:rPr lang="es-MX" dirty="0"/>
            </a:br>
            <a:r>
              <a:rPr lang="es-MX" dirty="0"/>
              <a:t>de evaluación de competencias</a:t>
            </a:r>
          </a:p>
        </p:txBody>
      </p:sp>
      <p:sp>
        <p:nvSpPr>
          <p:cNvPr id="3" name="2 Marcador de contenido"/>
          <p:cNvSpPr>
            <a:spLocks noGrp="1"/>
          </p:cNvSpPr>
          <p:nvPr>
            <p:ph idx="1"/>
          </p:nvPr>
        </p:nvSpPr>
        <p:spPr/>
        <p:txBody>
          <a:bodyPr>
            <a:normAutofit fontScale="92500" lnSpcReduction="10000"/>
          </a:bodyPr>
          <a:lstStyle/>
          <a:p>
            <a:pPr marL="0" indent="0">
              <a:lnSpc>
                <a:spcPct val="150000"/>
              </a:lnSpc>
              <a:buNone/>
            </a:pPr>
            <a:r>
              <a:rPr lang="es-MX" u="sng" dirty="0" smtClean="0"/>
              <a:t>Los instrumentos son confiables cuando de ellos se obtienen resultados semejantes o equiparables en distintas aplicaciones</a:t>
            </a:r>
            <a:r>
              <a:rPr lang="es-MX" dirty="0" smtClean="0"/>
              <a:t>. De manera más precisa, la confiabilidad se debe verificar en dos ámbitos:</a:t>
            </a:r>
          </a:p>
          <a:p>
            <a:pPr marL="0" indent="0">
              <a:lnSpc>
                <a:spcPct val="150000"/>
              </a:lnSpc>
              <a:buNone/>
            </a:pPr>
            <a:r>
              <a:rPr lang="es-MX" dirty="0" smtClean="0"/>
              <a:t> </a:t>
            </a:r>
          </a:p>
          <a:p>
            <a:pPr marL="628650" lvl="0" indent="-361950">
              <a:lnSpc>
                <a:spcPct val="150000"/>
              </a:lnSpc>
              <a:buNone/>
            </a:pPr>
            <a:r>
              <a:rPr lang="es-ES" dirty="0" smtClean="0"/>
              <a:t>1. Se obtienen resultados similares cuando el instrumento se le aplica a una persona en diversos momentos.</a:t>
            </a:r>
            <a:endParaRPr lang="es-MX" dirty="0" smtClean="0"/>
          </a:p>
          <a:p>
            <a:pPr marL="628650" lvl="0" indent="-361950">
              <a:lnSpc>
                <a:spcPct val="150000"/>
              </a:lnSpc>
              <a:buNone/>
            </a:pPr>
            <a:r>
              <a:rPr lang="es-ES" dirty="0" smtClean="0"/>
              <a:t>2. Se obtienen resultados similares cuando el instrumento es aplicado por distintas personas para evaluar a un mismo estudiante, en situaciones similares.</a:t>
            </a:r>
            <a:endParaRPr lang="es-MX" dirty="0" smtClean="0"/>
          </a:p>
          <a:p>
            <a:pPr>
              <a:lnSpc>
                <a:spcPct val="150000"/>
              </a:lnSpc>
            </a:pPr>
            <a:endParaRPr lang="es-MX" dirty="0" smtClean="0"/>
          </a:p>
          <a:p>
            <a:endParaRPr lang="es-MX" dirty="0"/>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33</a:t>
            </a:fld>
            <a:endParaRPr lang="es-MX"/>
          </a:p>
        </p:txBody>
      </p:sp>
    </p:spTree>
    <p:extLst>
      <p:ext uri="{BB962C8B-B14F-4D97-AF65-F5344CB8AC3E}">
        <p14:creationId xmlns:p14="http://schemas.microsoft.com/office/powerpoint/2010/main" val="6114313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12394"/>
            <a:ext cx="1187624" cy="6885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Título"/>
          <p:cNvSpPr>
            <a:spLocks noGrp="1"/>
          </p:cNvSpPr>
          <p:nvPr>
            <p:ph type="title"/>
          </p:nvPr>
        </p:nvSpPr>
        <p:spPr>
          <a:xfrm>
            <a:off x="1403648" y="116632"/>
            <a:ext cx="7427168" cy="1143000"/>
          </a:xfrm>
        </p:spPr>
        <p:txBody>
          <a:bodyPr anchor="t"/>
          <a:lstStyle/>
          <a:p>
            <a:pPr algn="r"/>
            <a:r>
              <a:rPr lang="es-MX" dirty="0"/>
              <a:t>…Algunos instrumentos</a:t>
            </a:r>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34</a:t>
            </a:fld>
            <a:endParaRPr lang="es-MX"/>
          </a:p>
        </p:txBody>
      </p:sp>
      <p:graphicFrame>
        <p:nvGraphicFramePr>
          <p:cNvPr id="5" name="4 Tabla"/>
          <p:cNvGraphicFramePr>
            <a:graphicFrameLocks noGrp="1"/>
          </p:cNvGraphicFramePr>
          <p:nvPr>
            <p:extLst>
              <p:ext uri="{D42A27DB-BD31-4B8C-83A1-F6EECF244321}">
                <p14:modId xmlns:p14="http://schemas.microsoft.com/office/powerpoint/2010/main" val="4257602102"/>
              </p:ext>
            </p:extLst>
          </p:nvPr>
        </p:nvGraphicFramePr>
        <p:xfrm>
          <a:off x="251521" y="836713"/>
          <a:ext cx="8640960" cy="5904655"/>
        </p:xfrm>
        <a:graphic>
          <a:graphicData uri="http://schemas.openxmlformats.org/drawingml/2006/table">
            <a:tbl>
              <a:tblPr firstRow="1" firstCol="1" bandRow="1">
                <a:tableStyleId>{10A1B5D5-9B99-4C35-A422-299274C87663}</a:tableStyleId>
              </a:tblPr>
              <a:tblGrid>
                <a:gridCol w="1388450">
                  <a:extLst>
                    <a:ext uri="{9D8B030D-6E8A-4147-A177-3AD203B41FA5}">
                      <a16:colId xmlns:a16="http://schemas.microsoft.com/office/drawing/2014/main" val="20000"/>
                    </a:ext>
                  </a:extLst>
                </a:gridCol>
                <a:gridCol w="3098081">
                  <a:extLst>
                    <a:ext uri="{9D8B030D-6E8A-4147-A177-3AD203B41FA5}">
                      <a16:colId xmlns:a16="http://schemas.microsoft.com/office/drawing/2014/main" val="20001"/>
                    </a:ext>
                  </a:extLst>
                </a:gridCol>
                <a:gridCol w="4154429">
                  <a:extLst>
                    <a:ext uri="{9D8B030D-6E8A-4147-A177-3AD203B41FA5}">
                      <a16:colId xmlns:a16="http://schemas.microsoft.com/office/drawing/2014/main" val="20002"/>
                    </a:ext>
                  </a:extLst>
                </a:gridCol>
              </a:tblGrid>
              <a:tr h="282149">
                <a:tc gridSpan="3">
                  <a:txBody>
                    <a:bodyPr/>
                    <a:lstStyle/>
                    <a:p>
                      <a:pPr algn="ctr">
                        <a:lnSpc>
                          <a:spcPct val="115000"/>
                        </a:lnSpc>
                        <a:spcAft>
                          <a:spcPts val="0"/>
                        </a:spcAft>
                      </a:pPr>
                      <a:r>
                        <a:rPr lang="es-MX" sz="1300" dirty="0" smtClean="0">
                          <a:effectLst/>
                          <a:latin typeface="Optima" pitchFamily="34" charset="0"/>
                        </a:rPr>
                        <a:t> </a:t>
                      </a:r>
                      <a:r>
                        <a:rPr lang="es-MX" sz="1300" dirty="0">
                          <a:effectLst/>
                          <a:latin typeface="Optima" pitchFamily="34" charset="0"/>
                        </a:rPr>
                        <a:t>Características de Algunos Instrumentos de Evaluación de Competencias</a:t>
                      </a:r>
                      <a:endParaRPr lang="es-MX" sz="1300" dirty="0">
                        <a:effectLst/>
                        <a:latin typeface="Optima" pitchFamily="34" charset="0"/>
                        <a:ea typeface="Calibri"/>
                        <a:cs typeface="Times New Roman"/>
                      </a:endParaRPr>
                    </a:p>
                  </a:txBody>
                  <a:tcPr marL="67319" marR="67319"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tx2">
                        <a:lumMod val="50000"/>
                      </a:schemeClr>
                    </a:solidFill>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000"/>
                  </a:ext>
                </a:extLst>
              </a:tr>
              <a:tr h="231708">
                <a:tc>
                  <a:txBody>
                    <a:bodyPr/>
                    <a:lstStyle/>
                    <a:p>
                      <a:pPr algn="ctr">
                        <a:lnSpc>
                          <a:spcPct val="115000"/>
                        </a:lnSpc>
                        <a:spcAft>
                          <a:spcPts val="0"/>
                        </a:spcAft>
                      </a:pPr>
                      <a:r>
                        <a:rPr lang="es-MX" sz="1300" dirty="0">
                          <a:solidFill>
                            <a:schemeClr val="bg1"/>
                          </a:solidFill>
                          <a:effectLst/>
                          <a:latin typeface="Optima" pitchFamily="34" charset="0"/>
                        </a:rPr>
                        <a:t>Instrumento</a:t>
                      </a:r>
                      <a:endParaRPr lang="es-MX" sz="1300" dirty="0">
                        <a:solidFill>
                          <a:schemeClr val="bg1"/>
                        </a:solidFill>
                        <a:effectLst/>
                        <a:latin typeface="Optima" pitchFamily="34" charset="0"/>
                        <a:ea typeface="Calibri"/>
                        <a:cs typeface="Times New Roman"/>
                      </a:endParaRPr>
                    </a:p>
                  </a:txBody>
                  <a:tcPr marL="67319" marR="67319"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pPr algn="ctr">
                        <a:lnSpc>
                          <a:spcPct val="115000"/>
                        </a:lnSpc>
                        <a:spcAft>
                          <a:spcPts val="0"/>
                        </a:spcAft>
                      </a:pPr>
                      <a:r>
                        <a:rPr lang="es-MX" sz="1300" b="1" dirty="0">
                          <a:solidFill>
                            <a:schemeClr val="bg1"/>
                          </a:solidFill>
                          <a:effectLst/>
                          <a:latin typeface="Optima" pitchFamily="34" charset="0"/>
                        </a:rPr>
                        <a:t>Definición</a:t>
                      </a:r>
                      <a:endParaRPr lang="es-MX" sz="1300" b="1" dirty="0">
                        <a:solidFill>
                          <a:schemeClr val="bg1"/>
                        </a:solidFill>
                        <a:effectLst/>
                        <a:latin typeface="Optima" pitchFamily="34" charset="0"/>
                        <a:ea typeface="Calibri"/>
                        <a:cs typeface="Times New Roman"/>
                      </a:endParaRPr>
                    </a:p>
                  </a:txBody>
                  <a:tcPr marL="67319" marR="67319"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pPr algn="ctr">
                        <a:lnSpc>
                          <a:spcPct val="115000"/>
                        </a:lnSpc>
                        <a:spcAft>
                          <a:spcPts val="0"/>
                        </a:spcAft>
                      </a:pPr>
                      <a:r>
                        <a:rPr lang="es-MX" sz="1300" b="1" dirty="0">
                          <a:solidFill>
                            <a:schemeClr val="bg1"/>
                          </a:solidFill>
                          <a:effectLst/>
                          <a:latin typeface="Optima" pitchFamily="34" charset="0"/>
                        </a:rPr>
                        <a:t>Principales aplicaciones</a:t>
                      </a:r>
                      <a:endParaRPr lang="es-MX" sz="1300" b="1" dirty="0">
                        <a:solidFill>
                          <a:schemeClr val="bg1"/>
                        </a:solidFill>
                        <a:effectLst/>
                        <a:latin typeface="Optima" pitchFamily="34" charset="0"/>
                        <a:ea typeface="Calibri"/>
                        <a:cs typeface="Times New Roman"/>
                      </a:endParaRPr>
                    </a:p>
                  </a:txBody>
                  <a:tcPr marL="67319" marR="67319"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1"/>
                  </a:ext>
                </a:extLst>
              </a:tr>
              <a:tr h="1205856">
                <a:tc>
                  <a:txBody>
                    <a:bodyPr/>
                    <a:lstStyle/>
                    <a:p>
                      <a:pPr>
                        <a:lnSpc>
                          <a:spcPct val="115000"/>
                        </a:lnSpc>
                        <a:spcAft>
                          <a:spcPts val="0"/>
                        </a:spcAft>
                      </a:pPr>
                      <a:r>
                        <a:rPr lang="es-MX" sz="1300" dirty="0">
                          <a:solidFill>
                            <a:schemeClr val="tx2">
                              <a:lumMod val="50000"/>
                            </a:schemeClr>
                          </a:solidFill>
                          <a:effectLst/>
                          <a:latin typeface="Optima" pitchFamily="34" charset="0"/>
                        </a:rPr>
                        <a:t>Diario</a:t>
                      </a:r>
                    </a:p>
                    <a:p>
                      <a:pPr>
                        <a:lnSpc>
                          <a:spcPct val="115000"/>
                        </a:lnSpc>
                        <a:spcAft>
                          <a:spcPts val="0"/>
                        </a:spcAft>
                      </a:pPr>
                      <a:r>
                        <a:rPr lang="es-MX" sz="1300" dirty="0">
                          <a:solidFill>
                            <a:schemeClr val="tx2">
                              <a:lumMod val="50000"/>
                            </a:schemeClr>
                          </a:solidFill>
                          <a:effectLst/>
                          <a:latin typeface="Optima" pitchFamily="34" charset="0"/>
                        </a:rPr>
                        <a:t> </a:t>
                      </a:r>
                      <a:endParaRPr lang="es-MX" sz="1300" dirty="0">
                        <a:solidFill>
                          <a:schemeClr val="tx2">
                            <a:lumMod val="50000"/>
                          </a:schemeClr>
                        </a:solidFill>
                        <a:effectLst/>
                        <a:latin typeface="Optima" pitchFamily="34" charset="0"/>
                        <a:ea typeface="Calibri"/>
                        <a:cs typeface="Times New Roman"/>
                      </a:endParaRPr>
                    </a:p>
                  </a:txBody>
                  <a:tcPr marL="67319" marR="67319"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a:lnSpc>
                          <a:spcPct val="115000"/>
                        </a:lnSpc>
                        <a:spcAft>
                          <a:spcPts val="0"/>
                        </a:spcAft>
                      </a:pPr>
                      <a:r>
                        <a:rPr lang="es-MX" sz="1300" dirty="0">
                          <a:solidFill>
                            <a:schemeClr val="tx2">
                              <a:lumMod val="50000"/>
                            </a:schemeClr>
                          </a:solidFill>
                          <a:effectLst/>
                          <a:latin typeface="Optima" pitchFamily="34" charset="0"/>
                        </a:rPr>
                        <a:t>Es un instrumento abierto en el cual el propio estudiante registra su desempeño sin tener que seguir un formato rígido de criterios o preguntas.</a:t>
                      </a:r>
                      <a:endParaRPr lang="es-MX" sz="1300" dirty="0">
                        <a:solidFill>
                          <a:schemeClr val="tx2">
                            <a:lumMod val="50000"/>
                          </a:schemeClr>
                        </a:solidFill>
                        <a:effectLst/>
                        <a:latin typeface="Optima" pitchFamily="34" charset="0"/>
                        <a:ea typeface="Calibri"/>
                        <a:cs typeface="Times New Roman"/>
                      </a:endParaRPr>
                    </a:p>
                  </a:txBody>
                  <a:tcPr marL="67319" marR="67319"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a:lnSpc>
                          <a:spcPct val="115000"/>
                        </a:lnSpc>
                        <a:spcAft>
                          <a:spcPts val="0"/>
                        </a:spcAft>
                      </a:pPr>
                      <a:r>
                        <a:rPr lang="es-MX" sz="1300" dirty="0">
                          <a:solidFill>
                            <a:schemeClr val="tx2">
                              <a:lumMod val="50000"/>
                            </a:schemeClr>
                          </a:solidFill>
                          <a:effectLst/>
                          <a:latin typeface="Optima" pitchFamily="34" charset="0"/>
                        </a:rPr>
                        <a:t>• Valorar los procesos </a:t>
                      </a:r>
                      <a:r>
                        <a:rPr lang="es-MX" sz="1300" dirty="0" err="1">
                          <a:solidFill>
                            <a:schemeClr val="tx2">
                              <a:lumMod val="50000"/>
                            </a:schemeClr>
                          </a:solidFill>
                          <a:effectLst/>
                          <a:latin typeface="Optima" pitchFamily="34" charset="0"/>
                        </a:rPr>
                        <a:t>metacognitivos</a:t>
                      </a:r>
                      <a:r>
                        <a:rPr lang="es-MX" sz="1300" dirty="0">
                          <a:solidFill>
                            <a:schemeClr val="tx2">
                              <a:lumMod val="50000"/>
                            </a:schemeClr>
                          </a:solidFill>
                          <a:effectLst/>
                          <a:latin typeface="Optima" pitchFamily="34" charset="0"/>
                        </a:rPr>
                        <a:t>.</a:t>
                      </a:r>
                    </a:p>
                    <a:p>
                      <a:pPr>
                        <a:lnSpc>
                          <a:spcPct val="115000"/>
                        </a:lnSpc>
                        <a:spcAft>
                          <a:spcPts val="0"/>
                        </a:spcAft>
                      </a:pPr>
                      <a:r>
                        <a:rPr lang="es-MX" sz="1300" dirty="0">
                          <a:solidFill>
                            <a:schemeClr val="tx2">
                              <a:lumMod val="50000"/>
                            </a:schemeClr>
                          </a:solidFill>
                          <a:effectLst/>
                          <a:latin typeface="Optima" pitchFamily="34" charset="0"/>
                        </a:rPr>
                        <a:t>• Valorar el saber ser desde el análisis del propio estudiante.</a:t>
                      </a:r>
                    </a:p>
                    <a:p>
                      <a:pPr>
                        <a:lnSpc>
                          <a:spcPct val="115000"/>
                        </a:lnSpc>
                        <a:spcAft>
                          <a:spcPts val="0"/>
                        </a:spcAft>
                      </a:pPr>
                      <a:r>
                        <a:rPr lang="es-MX" sz="1300" dirty="0">
                          <a:solidFill>
                            <a:schemeClr val="tx2">
                              <a:lumMod val="50000"/>
                            </a:schemeClr>
                          </a:solidFill>
                          <a:effectLst/>
                          <a:latin typeface="Optima" pitchFamily="34" charset="0"/>
                        </a:rPr>
                        <a:t>• Valorar el proceso de planeación y ejecución de proyectos.</a:t>
                      </a:r>
                      <a:endParaRPr lang="es-MX" sz="1300" dirty="0">
                        <a:solidFill>
                          <a:schemeClr val="tx2">
                            <a:lumMod val="50000"/>
                          </a:schemeClr>
                        </a:solidFill>
                        <a:effectLst/>
                        <a:latin typeface="Optima" pitchFamily="34" charset="0"/>
                        <a:ea typeface="Calibri"/>
                        <a:cs typeface="Times New Roman"/>
                      </a:endParaRPr>
                    </a:p>
                  </a:txBody>
                  <a:tcPr marL="67319" marR="67319"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1085882">
                <a:tc>
                  <a:txBody>
                    <a:bodyPr/>
                    <a:lstStyle/>
                    <a:p>
                      <a:pPr>
                        <a:lnSpc>
                          <a:spcPct val="115000"/>
                        </a:lnSpc>
                        <a:spcAft>
                          <a:spcPts val="0"/>
                        </a:spcAft>
                      </a:pPr>
                      <a:r>
                        <a:rPr lang="es-MX" sz="1300" dirty="0">
                          <a:solidFill>
                            <a:schemeClr val="tx2">
                              <a:lumMod val="50000"/>
                            </a:schemeClr>
                          </a:solidFill>
                          <a:effectLst/>
                          <a:latin typeface="Optima" pitchFamily="34" charset="0"/>
                        </a:rPr>
                        <a:t>Registro de observación</a:t>
                      </a:r>
                    </a:p>
                    <a:p>
                      <a:pPr>
                        <a:lnSpc>
                          <a:spcPct val="115000"/>
                        </a:lnSpc>
                        <a:spcAft>
                          <a:spcPts val="0"/>
                        </a:spcAft>
                      </a:pPr>
                      <a:r>
                        <a:rPr lang="es-MX" sz="1300" dirty="0">
                          <a:solidFill>
                            <a:schemeClr val="tx2">
                              <a:lumMod val="50000"/>
                            </a:schemeClr>
                          </a:solidFill>
                          <a:effectLst/>
                          <a:latin typeface="Optima" pitchFamily="34" charset="0"/>
                        </a:rPr>
                        <a:t> </a:t>
                      </a:r>
                      <a:endParaRPr lang="es-MX" sz="1300" dirty="0">
                        <a:solidFill>
                          <a:schemeClr val="tx2">
                            <a:lumMod val="50000"/>
                          </a:schemeClr>
                        </a:solidFill>
                        <a:effectLst/>
                        <a:latin typeface="Optima" pitchFamily="34" charset="0"/>
                        <a:ea typeface="Calibri"/>
                        <a:cs typeface="Times New Roman"/>
                      </a:endParaRPr>
                    </a:p>
                  </a:txBody>
                  <a:tcPr marL="67319" marR="67319"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es-MX" sz="1300" dirty="0">
                          <a:solidFill>
                            <a:schemeClr val="tx2">
                              <a:lumMod val="50000"/>
                            </a:schemeClr>
                          </a:solidFill>
                          <a:effectLst/>
                          <a:latin typeface="Optima" pitchFamily="34" charset="0"/>
                        </a:rPr>
                        <a:t>Se observa y registra el y los productos de los estudiantes a partir de determinados aspectos.</a:t>
                      </a:r>
                      <a:endParaRPr lang="es-MX" sz="1300" dirty="0">
                        <a:solidFill>
                          <a:schemeClr val="tx2">
                            <a:lumMod val="50000"/>
                          </a:schemeClr>
                        </a:solidFill>
                        <a:effectLst/>
                        <a:latin typeface="Optima" pitchFamily="34" charset="0"/>
                        <a:ea typeface="Calibri"/>
                        <a:cs typeface="Times New Roman"/>
                      </a:endParaRPr>
                    </a:p>
                  </a:txBody>
                  <a:tcPr marL="67319" marR="67319"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es-MX" sz="1300" dirty="0">
                          <a:solidFill>
                            <a:schemeClr val="tx2">
                              <a:lumMod val="50000"/>
                            </a:schemeClr>
                          </a:solidFill>
                          <a:effectLst/>
                          <a:latin typeface="Optima" pitchFamily="34" charset="0"/>
                        </a:rPr>
                        <a:t>• Valoración del saber hacer.</a:t>
                      </a:r>
                    </a:p>
                    <a:p>
                      <a:pPr>
                        <a:lnSpc>
                          <a:spcPct val="115000"/>
                        </a:lnSpc>
                        <a:spcAft>
                          <a:spcPts val="0"/>
                        </a:spcAft>
                      </a:pPr>
                      <a:r>
                        <a:rPr lang="es-MX" sz="1300" dirty="0">
                          <a:solidFill>
                            <a:schemeClr val="tx2">
                              <a:lumMod val="50000"/>
                            </a:schemeClr>
                          </a:solidFill>
                          <a:effectLst/>
                          <a:latin typeface="Optima" pitchFamily="34" charset="0"/>
                        </a:rPr>
                        <a:t>• Valoración de procesos de argumentación oral.</a:t>
                      </a:r>
                    </a:p>
                    <a:p>
                      <a:pPr>
                        <a:lnSpc>
                          <a:spcPct val="115000"/>
                        </a:lnSpc>
                        <a:spcAft>
                          <a:spcPts val="0"/>
                        </a:spcAft>
                      </a:pPr>
                      <a:r>
                        <a:rPr lang="es-MX" sz="1300" dirty="0">
                          <a:solidFill>
                            <a:schemeClr val="tx2">
                              <a:lumMod val="50000"/>
                            </a:schemeClr>
                          </a:solidFill>
                          <a:effectLst/>
                          <a:latin typeface="Optima" pitchFamily="34" charset="0"/>
                        </a:rPr>
                        <a:t>• Valoración del proceso de trabajo colaborativo.</a:t>
                      </a:r>
                    </a:p>
                    <a:p>
                      <a:pPr>
                        <a:lnSpc>
                          <a:spcPct val="115000"/>
                        </a:lnSpc>
                        <a:spcAft>
                          <a:spcPts val="0"/>
                        </a:spcAft>
                      </a:pPr>
                      <a:r>
                        <a:rPr lang="es-MX" sz="1300" dirty="0">
                          <a:solidFill>
                            <a:schemeClr val="tx2">
                              <a:lumMod val="50000"/>
                            </a:schemeClr>
                          </a:solidFill>
                          <a:effectLst/>
                          <a:latin typeface="Optima" pitchFamily="34" charset="0"/>
                        </a:rPr>
                        <a:t>• Valoración de actitudes manifiestas en situaciones.</a:t>
                      </a:r>
                      <a:endParaRPr lang="es-MX" sz="1300" dirty="0">
                        <a:solidFill>
                          <a:schemeClr val="tx2">
                            <a:lumMod val="50000"/>
                          </a:schemeClr>
                        </a:solidFill>
                        <a:effectLst/>
                        <a:latin typeface="Optima" pitchFamily="34" charset="0"/>
                        <a:ea typeface="Calibri"/>
                        <a:cs typeface="Times New Roman"/>
                      </a:endParaRPr>
                    </a:p>
                  </a:txBody>
                  <a:tcPr marL="67319" marR="67319"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718884">
                <a:tc>
                  <a:txBody>
                    <a:bodyPr/>
                    <a:lstStyle/>
                    <a:p>
                      <a:pPr>
                        <a:lnSpc>
                          <a:spcPct val="115000"/>
                        </a:lnSpc>
                        <a:spcAft>
                          <a:spcPts val="0"/>
                        </a:spcAft>
                      </a:pPr>
                      <a:r>
                        <a:rPr lang="es-MX" sz="1300">
                          <a:solidFill>
                            <a:schemeClr val="tx2">
                              <a:lumMod val="50000"/>
                            </a:schemeClr>
                          </a:solidFill>
                          <a:effectLst/>
                          <a:latin typeface="Optima" pitchFamily="34" charset="0"/>
                        </a:rPr>
                        <a:t> </a:t>
                      </a:r>
                    </a:p>
                    <a:p>
                      <a:pPr>
                        <a:lnSpc>
                          <a:spcPct val="115000"/>
                        </a:lnSpc>
                        <a:spcAft>
                          <a:spcPts val="0"/>
                        </a:spcAft>
                      </a:pPr>
                      <a:r>
                        <a:rPr lang="es-MX" sz="1300">
                          <a:solidFill>
                            <a:schemeClr val="tx2">
                              <a:lumMod val="50000"/>
                            </a:schemeClr>
                          </a:solidFill>
                          <a:effectLst/>
                          <a:latin typeface="Optima" pitchFamily="34" charset="0"/>
                        </a:rPr>
                        <a:t>Lista de cotejo</a:t>
                      </a:r>
                    </a:p>
                    <a:p>
                      <a:pPr>
                        <a:lnSpc>
                          <a:spcPct val="115000"/>
                        </a:lnSpc>
                        <a:spcAft>
                          <a:spcPts val="0"/>
                        </a:spcAft>
                      </a:pPr>
                      <a:r>
                        <a:rPr lang="es-MX" sz="1300">
                          <a:solidFill>
                            <a:schemeClr val="tx2">
                              <a:lumMod val="50000"/>
                            </a:schemeClr>
                          </a:solidFill>
                          <a:effectLst/>
                          <a:latin typeface="Optima" pitchFamily="34" charset="0"/>
                        </a:rPr>
                        <a:t> </a:t>
                      </a:r>
                      <a:endParaRPr lang="es-MX" sz="1300">
                        <a:solidFill>
                          <a:schemeClr val="tx2">
                            <a:lumMod val="50000"/>
                          </a:schemeClr>
                        </a:solidFill>
                        <a:effectLst/>
                        <a:latin typeface="Optima" pitchFamily="34" charset="0"/>
                        <a:ea typeface="Calibri"/>
                        <a:cs typeface="Times New Roman"/>
                      </a:endParaRPr>
                    </a:p>
                  </a:txBody>
                  <a:tcPr marL="67319" marR="67319"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a:lnSpc>
                          <a:spcPct val="115000"/>
                        </a:lnSpc>
                        <a:spcAft>
                          <a:spcPts val="0"/>
                        </a:spcAft>
                      </a:pPr>
                      <a:r>
                        <a:rPr lang="es-MX" sz="1300" dirty="0">
                          <a:solidFill>
                            <a:schemeClr val="tx2">
                              <a:lumMod val="50000"/>
                            </a:schemeClr>
                          </a:solidFill>
                          <a:effectLst/>
                          <a:latin typeface="Optima" pitchFamily="34" charset="0"/>
                        </a:rPr>
                        <a:t>Se identifica la presencia o ausencia de determinados indicadores en los estudiantes por medio de una tabla.</a:t>
                      </a:r>
                      <a:endParaRPr lang="es-MX" sz="1300" dirty="0">
                        <a:solidFill>
                          <a:schemeClr val="tx2">
                            <a:lumMod val="50000"/>
                          </a:schemeClr>
                        </a:solidFill>
                        <a:effectLst/>
                        <a:latin typeface="Optima" pitchFamily="34" charset="0"/>
                        <a:ea typeface="Calibri"/>
                        <a:cs typeface="Times New Roman"/>
                      </a:endParaRPr>
                    </a:p>
                  </a:txBody>
                  <a:tcPr marL="67319" marR="67319"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171450" lvl="0" indent="-171450">
                        <a:lnSpc>
                          <a:spcPct val="115000"/>
                        </a:lnSpc>
                        <a:spcAft>
                          <a:spcPts val="0"/>
                        </a:spcAft>
                        <a:buFont typeface="Arial" pitchFamily="34" charset="0"/>
                        <a:buChar char="•"/>
                      </a:pPr>
                      <a:r>
                        <a:rPr lang="es-MX" sz="1300" dirty="0">
                          <a:solidFill>
                            <a:schemeClr val="tx2">
                              <a:lumMod val="50000"/>
                            </a:schemeClr>
                          </a:solidFill>
                          <a:effectLst/>
                          <a:latin typeface="Optima" pitchFamily="34" charset="0"/>
                        </a:rPr>
                        <a:t>Valoración del desempeño de forma ágil y rápida.</a:t>
                      </a:r>
                      <a:endParaRPr lang="es-MX" sz="1300" dirty="0">
                        <a:solidFill>
                          <a:schemeClr val="tx2">
                            <a:lumMod val="50000"/>
                          </a:schemeClr>
                        </a:solidFill>
                        <a:effectLst/>
                        <a:latin typeface="Optima" pitchFamily="34" charset="0"/>
                        <a:ea typeface="Calibri"/>
                        <a:cs typeface="Times New Roman"/>
                      </a:endParaRPr>
                    </a:p>
                  </a:txBody>
                  <a:tcPr marL="67319" marR="67319"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1085882">
                <a:tc>
                  <a:txBody>
                    <a:bodyPr/>
                    <a:lstStyle/>
                    <a:p>
                      <a:pPr>
                        <a:lnSpc>
                          <a:spcPct val="115000"/>
                        </a:lnSpc>
                        <a:spcAft>
                          <a:spcPts val="0"/>
                        </a:spcAft>
                      </a:pPr>
                      <a:r>
                        <a:rPr lang="es-MX" sz="1300" dirty="0">
                          <a:solidFill>
                            <a:schemeClr val="tx2">
                              <a:lumMod val="50000"/>
                            </a:schemeClr>
                          </a:solidFill>
                          <a:effectLst/>
                          <a:latin typeface="Optima" pitchFamily="34" charset="0"/>
                        </a:rPr>
                        <a:t> </a:t>
                      </a:r>
                    </a:p>
                    <a:p>
                      <a:pPr>
                        <a:lnSpc>
                          <a:spcPct val="115000"/>
                        </a:lnSpc>
                        <a:spcAft>
                          <a:spcPts val="0"/>
                        </a:spcAft>
                      </a:pPr>
                      <a:r>
                        <a:rPr lang="es-MX" sz="1300" dirty="0">
                          <a:solidFill>
                            <a:schemeClr val="tx2">
                              <a:lumMod val="50000"/>
                            </a:schemeClr>
                          </a:solidFill>
                          <a:effectLst/>
                          <a:latin typeface="Optima" pitchFamily="34" charset="0"/>
                        </a:rPr>
                        <a:t>Escala de estimación</a:t>
                      </a:r>
                    </a:p>
                    <a:p>
                      <a:pPr>
                        <a:lnSpc>
                          <a:spcPct val="115000"/>
                        </a:lnSpc>
                        <a:spcAft>
                          <a:spcPts val="0"/>
                        </a:spcAft>
                      </a:pPr>
                      <a:r>
                        <a:rPr lang="es-MX" sz="1300" dirty="0">
                          <a:solidFill>
                            <a:schemeClr val="tx2">
                              <a:lumMod val="50000"/>
                            </a:schemeClr>
                          </a:solidFill>
                          <a:effectLst/>
                          <a:latin typeface="Optima" pitchFamily="34" charset="0"/>
                        </a:rPr>
                        <a:t> </a:t>
                      </a:r>
                      <a:endParaRPr lang="es-MX" sz="1300" dirty="0">
                        <a:solidFill>
                          <a:schemeClr val="tx2">
                            <a:lumMod val="50000"/>
                          </a:schemeClr>
                        </a:solidFill>
                        <a:effectLst/>
                        <a:latin typeface="Optima" pitchFamily="34" charset="0"/>
                        <a:ea typeface="Calibri"/>
                        <a:cs typeface="Times New Roman"/>
                      </a:endParaRPr>
                    </a:p>
                  </a:txBody>
                  <a:tcPr marL="67319" marR="67319"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es-MX" sz="1300" dirty="0">
                          <a:solidFill>
                            <a:schemeClr val="tx2">
                              <a:lumMod val="50000"/>
                            </a:schemeClr>
                          </a:solidFill>
                          <a:effectLst/>
                          <a:latin typeface="Optima" pitchFamily="34" charset="0"/>
                        </a:rPr>
                        <a:t>Se determina el grado en el cual se cumple uno o varios indicadores en los estudiantes.</a:t>
                      </a:r>
                    </a:p>
                    <a:p>
                      <a:pPr>
                        <a:lnSpc>
                          <a:spcPct val="115000"/>
                        </a:lnSpc>
                        <a:spcAft>
                          <a:spcPts val="0"/>
                        </a:spcAft>
                      </a:pPr>
                      <a:r>
                        <a:rPr lang="es-MX" sz="1300" dirty="0">
                          <a:solidFill>
                            <a:schemeClr val="tx2">
                              <a:lumMod val="50000"/>
                            </a:schemeClr>
                          </a:solidFill>
                          <a:effectLst/>
                          <a:latin typeface="Optima" pitchFamily="34" charset="0"/>
                        </a:rPr>
                        <a:t>Usualmente, hay cuatro grados.</a:t>
                      </a:r>
                      <a:endParaRPr lang="es-MX" sz="1300" dirty="0">
                        <a:solidFill>
                          <a:schemeClr val="tx2">
                            <a:lumMod val="50000"/>
                          </a:schemeClr>
                        </a:solidFill>
                        <a:effectLst/>
                        <a:latin typeface="Optima" pitchFamily="34" charset="0"/>
                        <a:ea typeface="Calibri"/>
                        <a:cs typeface="Times New Roman"/>
                      </a:endParaRPr>
                    </a:p>
                  </a:txBody>
                  <a:tcPr marL="67319" marR="67319"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20000"/>
                        <a:lumOff val="80000"/>
                      </a:schemeClr>
                    </a:solidFill>
                  </a:tcPr>
                </a:tc>
                <a:tc>
                  <a:txBody>
                    <a:bodyPr/>
                    <a:lstStyle/>
                    <a:p>
                      <a:pPr marL="111125">
                        <a:lnSpc>
                          <a:spcPct val="115000"/>
                        </a:lnSpc>
                        <a:spcAft>
                          <a:spcPts val="0"/>
                        </a:spcAft>
                      </a:pPr>
                      <a:r>
                        <a:rPr lang="es-MX" sz="1300" dirty="0">
                          <a:solidFill>
                            <a:schemeClr val="tx2">
                              <a:lumMod val="50000"/>
                            </a:schemeClr>
                          </a:solidFill>
                          <a:effectLst/>
                          <a:latin typeface="Optima" pitchFamily="34" charset="0"/>
                        </a:rPr>
                        <a:t> </a:t>
                      </a:r>
                    </a:p>
                    <a:p>
                      <a:pPr marL="171450" lvl="0" indent="-171450">
                        <a:lnSpc>
                          <a:spcPct val="115000"/>
                        </a:lnSpc>
                        <a:spcAft>
                          <a:spcPts val="0"/>
                        </a:spcAft>
                        <a:buFont typeface="Symbol"/>
                        <a:buChar char=""/>
                      </a:pPr>
                      <a:r>
                        <a:rPr lang="es-MX" sz="1300" dirty="0">
                          <a:solidFill>
                            <a:schemeClr val="tx2">
                              <a:lumMod val="50000"/>
                            </a:schemeClr>
                          </a:solidFill>
                          <a:effectLst/>
                          <a:latin typeface="Optima" pitchFamily="34" charset="0"/>
                        </a:rPr>
                        <a:t>Valoración de los saberes en los estudiantes considerando diferentes aproximaciones o medidas</a:t>
                      </a:r>
                    </a:p>
                    <a:p>
                      <a:pPr marL="111125" indent="-89535">
                        <a:lnSpc>
                          <a:spcPct val="115000"/>
                        </a:lnSpc>
                        <a:spcAft>
                          <a:spcPts val="0"/>
                        </a:spcAft>
                      </a:pPr>
                      <a:r>
                        <a:rPr lang="es-MX" sz="1300" dirty="0">
                          <a:solidFill>
                            <a:schemeClr val="tx2">
                              <a:lumMod val="50000"/>
                            </a:schemeClr>
                          </a:solidFill>
                          <a:effectLst/>
                          <a:latin typeface="Optima" pitchFamily="34" charset="0"/>
                        </a:rPr>
                        <a:t> </a:t>
                      </a:r>
                      <a:endParaRPr lang="es-MX" sz="1300" dirty="0">
                        <a:solidFill>
                          <a:schemeClr val="tx2">
                            <a:lumMod val="50000"/>
                          </a:schemeClr>
                        </a:solidFill>
                        <a:effectLst/>
                        <a:latin typeface="Optima" pitchFamily="34" charset="0"/>
                        <a:ea typeface="Calibri"/>
                        <a:cs typeface="Times New Roman"/>
                      </a:endParaRPr>
                    </a:p>
                  </a:txBody>
                  <a:tcPr marL="67319" marR="67319"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1294294">
                <a:tc>
                  <a:txBody>
                    <a:bodyPr/>
                    <a:lstStyle/>
                    <a:p>
                      <a:pPr>
                        <a:lnSpc>
                          <a:spcPct val="115000"/>
                        </a:lnSpc>
                        <a:spcAft>
                          <a:spcPts val="0"/>
                        </a:spcAft>
                      </a:pPr>
                      <a:r>
                        <a:rPr lang="es-MX" sz="1300">
                          <a:solidFill>
                            <a:schemeClr val="tx2">
                              <a:lumMod val="50000"/>
                            </a:schemeClr>
                          </a:solidFill>
                          <a:effectLst/>
                          <a:latin typeface="Optima" pitchFamily="34" charset="0"/>
                        </a:rPr>
                        <a:t> </a:t>
                      </a:r>
                    </a:p>
                    <a:p>
                      <a:pPr>
                        <a:lnSpc>
                          <a:spcPct val="115000"/>
                        </a:lnSpc>
                        <a:spcAft>
                          <a:spcPts val="0"/>
                        </a:spcAft>
                      </a:pPr>
                      <a:r>
                        <a:rPr lang="es-MX" sz="1300">
                          <a:solidFill>
                            <a:schemeClr val="tx2">
                              <a:lumMod val="50000"/>
                            </a:schemeClr>
                          </a:solidFill>
                          <a:effectLst/>
                          <a:latin typeface="Optima" pitchFamily="34" charset="0"/>
                        </a:rPr>
                        <a:t>Pruebas escritas</a:t>
                      </a:r>
                    </a:p>
                    <a:p>
                      <a:pPr>
                        <a:lnSpc>
                          <a:spcPct val="115000"/>
                        </a:lnSpc>
                        <a:spcAft>
                          <a:spcPts val="0"/>
                        </a:spcAft>
                      </a:pPr>
                      <a:r>
                        <a:rPr lang="es-MX" sz="1300">
                          <a:solidFill>
                            <a:schemeClr val="tx2">
                              <a:lumMod val="50000"/>
                            </a:schemeClr>
                          </a:solidFill>
                          <a:effectLst/>
                          <a:latin typeface="Optima" pitchFamily="34" charset="0"/>
                        </a:rPr>
                        <a:t> </a:t>
                      </a:r>
                      <a:endParaRPr lang="es-MX" sz="1300">
                        <a:solidFill>
                          <a:schemeClr val="tx2">
                            <a:lumMod val="50000"/>
                          </a:schemeClr>
                        </a:solidFill>
                        <a:effectLst/>
                        <a:latin typeface="Optima" pitchFamily="34" charset="0"/>
                        <a:ea typeface="Calibri"/>
                        <a:cs typeface="Times New Roman"/>
                      </a:endParaRPr>
                    </a:p>
                  </a:txBody>
                  <a:tcPr marL="67319" marR="67319"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a:lnSpc>
                          <a:spcPct val="115000"/>
                        </a:lnSpc>
                        <a:spcAft>
                          <a:spcPts val="0"/>
                        </a:spcAft>
                      </a:pPr>
                      <a:r>
                        <a:rPr lang="es-MX" sz="1300" dirty="0">
                          <a:solidFill>
                            <a:schemeClr val="tx2">
                              <a:lumMod val="50000"/>
                            </a:schemeClr>
                          </a:solidFill>
                          <a:effectLst/>
                          <a:latin typeface="Optima" pitchFamily="34" charset="0"/>
                        </a:rPr>
                        <a:t>Mediante casos se formulan</a:t>
                      </a:r>
                    </a:p>
                    <a:p>
                      <a:pPr>
                        <a:lnSpc>
                          <a:spcPct val="115000"/>
                        </a:lnSpc>
                        <a:spcAft>
                          <a:spcPts val="0"/>
                        </a:spcAft>
                      </a:pPr>
                      <a:r>
                        <a:rPr lang="es-MX" sz="1300" dirty="0">
                          <a:solidFill>
                            <a:schemeClr val="tx2">
                              <a:lumMod val="50000"/>
                            </a:schemeClr>
                          </a:solidFill>
                          <a:effectLst/>
                          <a:latin typeface="Optima" pitchFamily="34" charset="0"/>
                        </a:rPr>
                        <a:t>preguntas para identificar cómo los estudiantes usan los conocimientos en la interpretación, argumentación y resolución de problemas del contexto.</a:t>
                      </a:r>
                      <a:endParaRPr lang="es-MX" sz="1300" dirty="0">
                        <a:solidFill>
                          <a:schemeClr val="tx2">
                            <a:lumMod val="50000"/>
                          </a:schemeClr>
                        </a:solidFill>
                        <a:effectLst/>
                        <a:latin typeface="Optima" pitchFamily="34" charset="0"/>
                        <a:ea typeface="Calibri"/>
                        <a:cs typeface="Times New Roman"/>
                      </a:endParaRPr>
                    </a:p>
                  </a:txBody>
                  <a:tcPr marL="67319" marR="67319"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tc>
                  <a:txBody>
                    <a:bodyPr/>
                    <a:lstStyle/>
                    <a:p>
                      <a:pPr marL="171450" lvl="0" indent="-171450">
                        <a:lnSpc>
                          <a:spcPct val="115000"/>
                        </a:lnSpc>
                        <a:spcAft>
                          <a:spcPts val="0"/>
                        </a:spcAft>
                        <a:buFont typeface="Symbol"/>
                        <a:buChar char=""/>
                      </a:pPr>
                      <a:r>
                        <a:rPr lang="es-MX" sz="1300" dirty="0">
                          <a:solidFill>
                            <a:schemeClr val="tx2">
                              <a:lumMod val="50000"/>
                            </a:schemeClr>
                          </a:solidFill>
                          <a:effectLst/>
                          <a:latin typeface="Optima" pitchFamily="34" charset="0"/>
                        </a:rPr>
                        <a:t>Permiten valorar ante todo el saber conocer de las competencias, con algunos elementos del saber hacer y ser.</a:t>
                      </a:r>
                      <a:endParaRPr lang="es-MX" sz="1300" dirty="0">
                        <a:solidFill>
                          <a:schemeClr val="tx2">
                            <a:lumMod val="50000"/>
                          </a:schemeClr>
                        </a:solidFill>
                        <a:effectLst/>
                        <a:latin typeface="Optima" pitchFamily="34" charset="0"/>
                        <a:ea typeface="Calibri"/>
                        <a:cs typeface="Times New Roman"/>
                      </a:endParaRPr>
                    </a:p>
                  </a:txBody>
                  <a:tcPr marL="67319" marR="67319"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660602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MX" dirty="0"/>
              <a:t>¿Cómo se diseña </a:t>
            </a:r>
            <a:r>
              <a:rPr lang="es-MX" dirty="0" smtClean="0"/>
              <a:t/>
            </a:r>
            <a:br>
              <a:rPr lang="es-MX" dirty="0" smtClean="0"/>
            </a:br>
            <a:r>
              <a:rPr lang="es-MX" dirty="0" smtClean="0"/>
              <a:t>un </a:t>
            </a:r>
            <a:r>
              <a:rPr lang="es-MX" dirty="0"/>
              <a:t>instrumento de valoración de competencias?</a:t>
            </a:r>
          </a:p>
        </p:txBody>
      </p:sp>
      <p:sp>
        <p:nvSpPr>
          <p:cNvPr id="3" name="2 Marcador de contenido"/>
          <p:cNvSpPr>
            <a:spLocks noGrp="1"/>
          </p:cNvSpPr>
          <p:nvPr>
            <p:ph idx="1"/>
          </p:nvPr>
        </p:nvSpPr>
        <p:spPr/>
        <p:txBody>
          <a:bodyPr>
            <a:normAutofit fontScale="92500"/>
          </a:bodyPr>
          <a:lstStyle/>
          <a:p>
            <a:pPr marL="0" indent="0">
              <a:lnSpc>
                <a:spcPct val="200000"/>
              </a:lnSpc>
              <a:buNone/>
            </a:pPr>
            <a:r>
              <a:rPr lang="es-MX" dirty="0" smtClean="0"/>
              <a:t>Hay diferentes mecanismos para diseñar los instrumentos de valoración de las competencias. </a:t>
            </a:r>
            <a:r>
              <a:rPr lang="es-MX" u="sng" dirty="0" smtClean="0"/>
              <a:t>Se propone que los instrumentos de evaluación de competencias tengan los siguientes componentes mínimos para que cumplan con las cinco características de calidad expuestas en el apartado anterior</a:t>
            </a:r>
            <a:r>
              <a:rPr lang="es-MX" dirty="0" smtClean="0"/>
              <a:t> (validez, confiabilidad, pertinencia, practicidad y utilidad). </a:t>
            </a:r>
          </a:p>
          <a:p>
            <a:pPr marL="0" indent="0">
              <a:lnSpc>
                <a:spcPct val="200000"/>
              </a:lnSpc>
              <a:buNone/>
            </a:pPr>
            <a:r>
              <a:rPr lang="es-MX" dirty="0" smtClean="0"/>
              <a:t> </a:t>
            </a:r>
          </a:p>
          <a:p>
            <a:pPr>
              <a:lnSpc>
                <a:spcPct val="200000"/>
              </a:lnSpc>
            </a:pPr>
            <a:endParaRPr lang="es-MX" dirty="0"/>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35</a:t>
            </a:fld>
            <a:endParaRPr lang="es-MX"/>
          </a:p>
        </p:txBody>
      </p:sp>
    </p:spTree>
    <p:extLst>
      <p:ext uri="{BB962C8B-B14F-4D97-AF65-F5344CB8AC3E}">
        <p14:creationId xmlns:p14="http://schemas.microsoft.com/office/powerpoint/2010/main" val="25083684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r"/>
            <a:r>
              <a:rPr lang="es-MX" dirty="0" smtClean="0"/>
              <a:t>¿Cómo se diseña </a:t>
            </a:r>
            <a:br>
              <a:rPr lang="es-MX" dirty="0" smtClean="0"/>
            </a:br>
            <a:r>
              <a:rPr lang="es-MX" dirty="0" smtClean="0"/>
              <a:t>un instrumento de valoración de competencias?</a:t>
            </a:r>
            <a:endParaRPr lang="es-MX" dirty="0"/>
          </a:p>
        </p:txBody>
      </p:sp>
      <p:sp>
        <p:nvSpPr>
          <p:cNvPr id="3" name="2 Marcador de contenido"/>
          <p:cNvSpPr>
            <a:spLocks noGrp="1"/>
          </p:cNvSpPr>
          <p:nvPr>
            <p:ph idx="1"/>
          </p:nvPr>
        </p:nvSpPr>
        <p:spPr/>
        <p:txBody>
          <a:bodyPr>
            <a:normAutofit fontScale="85000" lnSpcReduction="10000"/>
          </a:bodyPr>
          <a:lstStyle/>
          <a:p>
            <a:pPr>
              <a:lnSpc>
                <a:spcPct val="150000"/>
              </a:lnSpc>
              <a:buFont typeface="+mj-lt"/>
              <a:buAutoNum type="arabicPeriod"/>
            </a:pPr>
            <a:r>
              <a:rPr lang="es-ES" dirty="0" smtClean="0"/>
              <a:t>Identificación de la competencia o competencias a evaluar con sus aprendizajes esperados y evidencia o evidencias. </a:t>
            </a:r>
            <a:endParaRPr lang="es-MX" dirty="0" smtClean="0"/>
          </a:p>
          <a:p>
            <a:pPr>
              <a:lnSpc>
                <a:spcPct val="150000"/>
              </a:lnSpc>
              <a:buFont typeface="+mj-lt"/>
              <a:buAutoNum type="arabicPeriod"/>
            </a:pPr>
            <a:r>
              <a:rPr lang="es-ES" dirty="0" smtClean="0"/>
              <a:t>Establecimiento de un problema contextual.</a:t>
            </a:r>
            <a:endParaRPr lang="es-MX" dirty="0" smtClean="0"/>
          </a:p>
          <a:p>
            <a:pPr>
              <a:lnSpc>
                <a:spcPct val="150000"/>
              </a:lnSpc>
              <a:buFont typeface="+mj-lt"/>
              <a:buAutoNum type="arabicPeriod"/>
            </a:pPr>
            <a:r>
              <a:rPr lang="es-ES" dirty="0" smtClean="0"/>
              <a:t>Definiendo los niveles de desempeño para el aprendizaje o aprendizajes esperados de acuerdo con el problema del contexto.</a:t>
            </a:r>
            <a:endParaRPr lang="es-MX" dirty="0" smtClean="0"/>
          </a:p>
          <a:p>
            <a:pPr>
              <a:lnSpc>
                <a:spcPct val="150000"/>
              </a:lnSpc>
              <a:buFont typeface="+mj-lt"/>
              <a:buAutoNum type="arabicPeriod"/>
            </a:pPr>
            <a:r>
              <a:rPr lang="es-ES" dirty="0" smtClean="0"/>
              <a:t>Planteamiento de preguntas o ítems de análisis respecto al problema contextual y los niveles de desempeño.</a:t>
            </a:r>
            <a:endParaRPr lang="es-MX" dirty="0" smtClean="0"/>
          </a:p>
          <a:p>
            <a:pPr>
              <a:lnSpc>
                <a:spcPct val="150000"/>
              </a:lnSpc>
              <a:buFont typeface="+mj-lt"/>
              <a:buAutoNum type="arabicPeriod"/>
            </a:pPr>
            <a:r>
              <a:rPr lang="es-ES" dirty="0" smtClean="0"/>
              <a:t>Criterios para analizar los resultados y entregar el informe final a los estudiantes.</a:t>
            </a:r>
            <a:endParaRPr lang="es-MX" dirty="0" smtClean="0"/>
          </a:p>
          <a:p>
            <a:pPr>
              <a:lnSpc>
                <a:spcPct val="150000"/>
              </a:lnSpc>
              <a:buFont typeface="+mj-lt"/>
              <a:buAutoNum type="arabicPeriod"/>
            </a:pPr>
            <a:r>
              <a:rPr lang="es-ES" dirty="0" smtClean="0"/>
              <a:t>Valoración de las características de calidad del instrumento (validez, confiabilidad, pertinencia, practicidad y utilidad).</a:t>
            </a:r>
            <a:endParaRPr lang="es-MX" dirty="0" smtClean="0"/>
          </a:p>
          <a:p>
            <a:endParaRPr lang="es-MX" dirty="0"/>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36</a:t>
            </a:fld>
            <a:endParaRPr lang="es-MX"/>
          </a:p>
        </p:txBody>
      </p:sp>
    </p:spTree>
    <p:extLst>
      <p:ext uri="{BB962C8B-B14F-4D97-AF65-F5344CB8AC3E}">
        <p14:creationId xmlns:p14="http://schemas.microsoft.com/office/powerpoint/2010/main" val="15540226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Hora de evaluar el proyecto…</a:t>
            </a:r>
            <a:endParaRPr lang="es-MX" dirty="0"/>
          </a:p>
        </p:txBody>
      </p:sp>
      <p:sp>
        <p:nvSpPr>
          <p:cNvPr id="3" name="2 Marcador de contenido"/>
          <p:cNvSpPr>
            <a:spLocks noGrp="1"/>
          </p:cNvSpPr>
          <p:nvPr>
            <p:ph idx="1"/>
          </p:nvPr>
        </p:nvSpPr>
        <p:spPr>
          <a:xfrm>
            <a:off x="1043608" y="3717032"/>
            <a:ext cx="7632848" cy="2088232"/>
          </a:xfrm>
          <a:solidFill>
            <a:schemeClr val="tx2">
              <a:lumMod val="50000"/>
            </a:schemeClr>
          </a:solidFill>
        </p:spPr>
        <p:txBody>
          <a:bodyPr>
            <a:noAutofit/>
          </a:bodyPr>
          <a:lstStyle/>
          <a:p>
            <a:pPr marL="0" indent="0">
              <a:buNone/>
            </a:pPr>
            <a:endParaRPr lang="es-MX" sz="2400" dirty="0" smtClean="0">
              <a:solidFill>
                <a:schemeClr val="bg1"/>
              </a:solidFill>
            </a:endParaRPr>
          </a:p>
          <a:p>
            <a:pPr marL="457200" indent="0">
              <a:buNone/>
            </a:pPr>
            <a:r>
              <a:rPr lang="es-MX" sz="2400" dirty="0" smtClean="0">
                <a:solidFill>
                  <a:schemeClr val="bg1"/>
                </a:solidFill>
              </a:rPr>
              <a:t>Después de haber revisado el referente de los instrumentos de evaluación de competencias, trabajaremos la Rúbrica …</a:t>
            </a:r>
          </a:p>
          <a:p>
            <a:endParaRPr lang="es-MX" sz="2400" dirty="0">
              <a:solidFill>
                <a:schemeClr val="bg1"/>
              </a:solidFill>
            </a:endParaRPr>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37</a:t>
            </a:fld>
            <a:endParaRPr lang="es-MX"/>
          </a:p>
        </p:txBody>
      </p:sp>
      <p:sp>
        <p:nvSpPr>
          <p:cNvPr id="5" name="2 Marcador de contenido"/>
          <p:cNvSpPr txBox="1">
            <a:spLocks/>
          </p:cNvSpPr>
          <p:nvPr/>
        </p:nvSpPr>
        <p:spPr>
          <a:xfrm>
            <a:off x="8676456" y="3717032"/>
            <a:ext cx="467544" cy="2088232"/>
          </a:xfrm>
          <a:prstGeom prst="rect">
            <a:avLst/>
          </a:prstGeom>
          <a:solidFill>
            <a:schemeClr val="tx2">
              <a:lumMod val="50000"/>
            </a:schemeClr>
          </a:solidFill>
        </p:spPr>
        <p:txBody>
          <a:bodyPr vert="horz" lIns="91440" tIns="45720" rIns="91440" bIns="45720" rtlCol="0">
            <a:noAutofit/>
          </a:bodyPr>
          <a:lstStyle>
            <a:lvl1pPr marL="342900" indent="-342900" algn="just" defTabSz="914400" rtl="0" eaLnBrk="1" latinLnBrk="0" hangingPunct="1">
              <a:spcBef>
                <a:spcPct val="20000"/>
              </a:spcBef>
              <a:buFont typeface="Arial" pitchFamily="34" charset="0"/>
              <a:buChar char="•"/>
              <a:defRPr sz="2000" kern="1200">
                <a:solidFill>
                  <a:schemeClr val="tx2">
                    <a:lumMod val="50000"/>
                  </a:schemeClr>
                </a:solidFill>
                <a:latin typeface="Optima" pitchFamily="34" charset="0"/>
                <a:ea typeface="+mn-ea"/>
                <a:cs typeface="+mn-cs"/>
              </a:defRPr>
            </a:lvl1pPr>
            <a:lvl2pPr marL="742950" indent="-285750" algn="just" defTabSz="914400" rtl="0" eaLnBrk="1" latinLnBrk="0" hangingPunct="1">
              <a:spcBef>
                <a:spcPct val="20000"/>
              </a:spcBef>
              <a:buFont typeface="Arial" pitchFamily="34" charset="0"/>
              <a:buChar char="–"/>
              <a:defRPr sz="1800" kern="1200">
                <a:solidFill>
                  <a:schemeClr val="tx2">
                    <a:lumMod val="50000"/>
                  </a:schemeClr>
                </a:solidFill>
                <a:latin typeface="Optima" pitchFamily="34" charset="0"/>
                <a:ea typeface="+mn-ea"/>
                <a:cs typeface="+mn-cs"/>
              </a:defRPr>
            </a:lvl2pPr>
            <a:lvl3pPr marL="1143000" indent="-228600" algn="just" defTabSz="914400" rtl="0" eaLnBrk="1" latinLnBrk="0" hangingPunct="1">
              <a:spcBef>
                <a:spcPct val="20000"/>
              </a:spcBef>
              <a:buFont typeface="Arial" pitchFamily="34" charset="0"/>
              <a:buChar char="•"/>
              <a:defRPr sz="1600" kern="1200">
                <a:solidFill>
                  <a:schemeClr val="tx2">
                    <a:lumMod val="50000"/>
                  </a:schemeClr>
                </a:solidFill>
                <a:latin typeface="Optima" pitchFamily="34" charset="0"/>
                <a:ea typeface="+mn-ea"/>
                <a:cs typeface="+mn-cs"/>
              </a:defRPr>
            </a:lvl3pPr>
            <a:lvl4pPr marL="1600200" indent="-228600" algn="just" defTabSz="914400" rtl="0" eaLnBrk="1" latinLnBrk="0" hangingPunct="1">
              <a:spcBef>
                <a:spcPct val="20000"/>
              </a:spcBef>
              <a:buFont typeface="Arial" pitchFamily="34" charset="0"/>
              <a:buChar char="–"/>
              <a:defRPr sz="1400" kern="1200">
                <a:solidFill>
                  <a:schemeClr val="tx2">
                    <a:lumMod val="50000"/>
                  </a:schemeClr>
                </a:solidFill>
                <a:latin typeface="Optima" pitchFamily="34" charset="0"/>
                <a:ea typeface="+mn-ea"/>
                <a:cs typeface="+mn-cs"/>
              </a:defRPr>
            </a:lvl4pPr>
            <a:lvl5pPr marL="2057400" indent="-228600" algn="just" defTabSz="914400" rtl="0" eaLnBrk="1" latinLnBrk="0" hangingPunct="1">
              <a:spcBef>
                <a:spcPct val="20000"/>
              </a:spcBef>
              <a:buFont typeface="Arial" pitchFamily="34" charset="0"/>
              <a:buChar char="»"/>
              <a:defRPr sz="1400" kern="1200">
                <a:solidFill>
                  <a:schemeClr val="tx2">
                    <a:lumMod val="50000"/>
                  </a:schemeClr>
                </a:solidFill>
                <a:latin typeface="Optim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s-MX" sz="2400" dirty="0" smtClean="0">
              <a:solidFill>
                <a:schemeClr val="bg1"/>
              </a:solidFill>
            </a:endParaRPr>
          </a:p>
        </p:txBody>
      </p:sp>
    </p:spTree>
    <p:extLst>
      <p:ext uri="{BB962C8B-B14F-4D97-AF65-F5344CB8AC3E}">
        <p14:creationId xmlns:p14="http://schemas.microsoft.com/office/powerpoint/2010/main" val="41066866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Rúbrica</a:t>
            </a:r>
            <a:endParaRPr lang="es-MX" dirty="0"/>
          </a:p>
        </p:txBody>
      </p:sp>
      <p:sp>
        <p:nvSpPr>
          <p:cNvPr id="3" name="2 Marcador de contenido"/>
          <p:cNvSpPr>
            <a:spLocks noGrp="1"/>
          </p:cNvSpPr>
          <p:nvPr>
            <p:ph idx="1"/>
          </p:nvPr>
        </p:nvSpPr>
        <p:spPr/>
        <p:txBody>
          <a:bodyPr/>
          <a:lstStyle/>
          <a:p>
            <a:r>
              <a:rPr lang="es-MX" sz="2800" dirty="0" smtClean="0"/>
              <a:t>¿Qué es?</a:t>
            </a:r>
          </a:p>
          <a:p>
            <a:endParaRPr lang="es-MX" dirty="0" smtClean="0"/>
          </a:p>
          <a:p>
            <a:endParaRPr lang="es-MX" dirty="0" smtClean="0"/>
          </a:p>
          <a:p>
            <a:r>
              <a:rPr lang="es-MX" dirty="0" smtClean="0"/>
              <a:t>Es un instrumento de evaluación con base en una serie de indicadores que permiten ubicar el grado de desarrollo de los conocimientos, habilidades y actitudes o valores, en una escala determinada.</a:t>
            </a:r>
            <a:endParaRPr lang="es-MX" dirty="0"/>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38</a:t>
            </a:fld>
            <a:endParaRPr lang="es-MX"/>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Ventajas y desventajas</a:t>
            </a:r>
            <a:endParaRPr lang="es-MX" dirty="0"/>
          </a:p>
        </p:txBody>
      </p:sp>
      <p:sp>
        <p:nvSpPr>
          <p:cNvPr id="3" name="2 Marcador de contenido"/>
          <p:cNvSpPr>
            <a:spLocks noGrp="1"/>
          </p:cNvSpPr>
          <p:nvPr>
            <p:ph idx="1"/>
          </p:nvPr>
        </p:nvSpPr>
        <p:spPr/>
        <p:txBody>
          <a:bodyPr>
            <a:normAutofit fontScale="92500" lnSpcReduction="10000"/>
          </a:bodyPr>
          <a:lstStyle/>
          <a:p>
            <a:r>
              <a:rPr lang="es-MX" b="1" dirty="0" smtClean="0"/>
              <a:t>Ventajas:</a:t>
            </a:r>
            <a:endParaRPr lang="es-MX" dirty="0" smtClean="0"/>
          </a:p>
          <a:p>
            <a:pPr lvl="0"/>
            <a:r>
              <a:rPr lang="es-MX" dirty="0" smtClean="0"/>
              <a:t>Emite información cualitativa y cuantitativa.</a:t>
            </a:r>
          </a:p>
          <a:p>
            <a:pPr lvl="0"/>
            <a:r>
              <a:rPr lang="es-MX" dirty="0" smtClean="0"/>
              <a:t>Detecta fortalezas y áreas de mejora.</a:t>
            </a:r>
          </a:p>
          <a:p>
            <a:pPr lvl="0"/>
            <a:r>
              <a:rPr lang="es-MX" dirty="0" smtClean="0"/>
              <a:t>Identifica de manera detallada niveles de logro.</a:t>
            </a:r>
          </a:p>
          <a:p>
            <a:pPr lvl="0"/>
            <a:r>
              <a:rPr lang="es-MX" dirty="0" smtClean="0"/>
              <a:t>Gradúa progresivamente el nivel de logro.</a:t>
            </a:r>
          </a:p>
          <a:p>
            <a:pPr lvl="0"/>
            <a:r>
              <a:rPr lang="es-MX" dirty="0" smtClean="0"/>
              <a:t>Describe con claridad los alcances de cada nivel de logro.</a:t>
            </a:r>
          </a:p>
          <a:p>
            <a:pPr lvl="0"/>
            <a:r>
              <a:rPr lang="es-MX" dirty="0" smtClean="0"/>
              <a:t>Permite la </a:t>
            </a:r>
            <a:r>
              <a:rPr lang="es-MX" dirty="0" err="1" smtClean="0"/>
              <a:t>co</a:t>
            </a:r>
            <a:r>
              <a:rPr lang="es-MX" dirty="0" smtClean="0"/>
              <a:t> y </a:t>
            </a:r>
            <a:r>
              <a:rPr lang="es-MX" dirty="0" err="1" smtClean="0"/>
              <a:t>heteroevaluación</a:t>
            </a:r>
            <a:r>
              <a:rPr lang="es-MX" dirty="0" smtClean="0"/>
              <a:t>.</a:t>
            </a:r>
          </a:p>
          <a:p>
            <a:pPr lvl="0"/>
            <a:r>
              <a:rPr lang="es-MX" dirty="0" smtClean="0"/>
              <a:t>Apoya para en el informe que se da a los padres de familia.</a:t>
            </a:r>
          </a:p>
          <a:p>
            <a:pPr lvl="0"/>
            <a:r>
              <a:rPr lang="es-MX" dirty="0" smtClean="0"/>
              <a:t>Permite elaborar un plan de seguimiento.</a:t>
            </a:r>
          </a:p>
          <a:p>
            <a:r>
              <a:rPr lang="es-MX" b="1" dirty="0" smtClean="0"/>
              <a:t>Desventajas:</a:t>
            </a:r>
            <a:endParaRPr lang="es-MX" dirty="0" smtClean="0"/>
          </a:p>
          <a:p>
            <a:pPr lvl="0"/>
            <a:r>
              <a:rPr lang="es-MX" dirty="0" smtClean="0"/>
              <a:t> Se torna dificultoso identificar los criterios de evaluación cuando no se tiene experiencia en la evaluación con rúbricas.</a:t>
            </a:r>
          </a:p>
          <a:p>
            <a:pPr lvl="0"/>
            <a:r>
              <a:rPr lang="es-MX" dirty="0" smtClean="0"/>
              <a:t>Es difícil la elaboración de descriptores cuando no se tiene la competencia.</a:t>
            </a:r>
            <a:r>
              <a:rPr lang="es-MX" b="1" dirty="0" smtClean="0"/>
              <a:t> </a:t>
            </a:r>
            <a:endParaRPr lang="es-MX" dirty="0" smtClean="0"/>
          </a:p>
          <a:p>
            <a:endParaRPr lang="es-MX" dirty="0"/>
          </a:p>
        </p:txBody>
      </p:sp>
      <p:sp>
        <p:nvSpPr>
          <p:cNvPr id="4" name="3 Marcador de número de diapositiva"/>
          <p:cNvSpPr>
            <a:spLocks noGrp="1"/>
          </p:cNvSpPr>
          <p:nvPr>
            <p:ph type="sldNum" sz="quarter" idx="12"/>
          </p:nvPr>
        </p:nvSpPr>
        <p:spPr/>
        <p:txBody>
          <a:bodyPr/>
          <a:lstStyle/>
          <a:p>
            <a:r>
              <a:rPr lang="es-MX" dirty="0" smtClean="0"/>
              <a:t>40</a:t>
            </a:r>
            <a:endParaRPr lang="es-MX"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2000" dirty="0" smtClean="0">
                <a:solidFill>
                  <a:srgbClr val="C00000"/>
                </a:solidFill>
              </a:rPr>
              <a:t>                                                          </a:t>
            </a:r>
            <a:r>
              <a:rPr lang="es-MX" sz="2000" dirty="0" smtClean="0">
                <a:solidFill>
                  <a:srgbClr val="FF0000"/>
                </a:solidFill>
              </a:rPr>
              <a:t>Haciendo </a:t>
            </a:r>
            <a:r>
              <a:rPr lang="es-MX" sz="2000" dirty="0">
                <a:solidFill>
                  <a:srgbClr val="FF0000"/>
                </a:solidFill>
              </a:rPr>
              <a:t>un recordatorio</a:t>
            </a:r>
            <a:r>
              <a:rPr lang="es-MX" sz="2000" dirty="0" smtClean="0">
                <a:solidFill>
                  <a:srgbClr val="FF0000"/>
                </a:solidFill>
              </a:rPr>
              <a:t>…</a:t>
            </a:r>
            <a:r>
              <a:rPr lang="es-MX" dirty="0" smtClean="0">
                <a:solidFill>
                  <a:srgbClr val="FF0000"/>
                </a:solidFill>
              </a:rPr>
              <a:t/>
            </a:r>
            <a:br>
              <a:rPr lang="es-MX" dirty="0" smtClean="0">
                <a:solidFill>
                  <a:srgbClr val="FF0000"/>
                </a:solidFill>
              </a:rPr>
            </a:br>
            <a:r>
              <a:rPr lang="es-MX" dirty="0" smtClean="0"/>
              <a:t>¿Qué es una analogía? </a:t>
            </a:r>
            <a:endParaRPr lang="es-MX" dirty="0"/>
          </a:p>
        </p:txBody>
      </p:sp>
      <p:sp>
        <p:nvSpPr>
          <p:cNvPr id="3" name="2 Marcador de contenido"/>
          <p:cNvSpPr>
            <a:spLocks noGrp="1"/>
          </p:cNvSpPr>
          <p:nvPr>
            <p:ph idx="1"/>
          </p:nvPr>
        </p:nvSpPr>
        <p:spPr>
          <a:xfrm>
            <a:off x="457200" y="1600201"/>
            <a:ext cx="7427168" cy="3327276"/>
          </a:xfrm>
        </p:spPr>
        <p:txBody>
          <a:bodyPr>
            <a:normAutofit/>
          </a:bodyPr>
          <a:lstStyle/>
          <a:p>
            <a:pPr marL="0" indent="0">
              <a:buNone/>
            </a:pPr>
            <a:r>
              <a:rPr lang="es-MX" dirty="0" smtClean="0"/>
              <a:t>La ANALOGÍA es una comparación o relación entre varios conceptos, a partir de las semejanzas entre unos y otros.</a:t>
            </a:r>
          </a:p>
          <a:p>
            <a:endParaRPr lang="es-MX" sz="1400" dirty="0" smtClean="0"/>
          </a:p>
          <a:p>
            <a:pPr marL="0" indent="0">
              <a:buNone/>
            </a:pPr>
            <a:r>
              <a:rPr lang="es-MX" dirty="0" smtClean="0"/>
              <a:t>En el aspecto lógico apunta a la representación que logramos formarnos de la realidad de las cosas. </a:t>
            </a:r>
          </a:p>
          <a:p>
            <a:endParaRPr lang="es-MX" sz="1200" dirty="0" smtClean="0"/>
          </a:p>
          <a:p>
            <a:pPr marL="0" indent="0">
              <a:buNone/>
            </a:pPr>
            <a:r>
              <a:rPr lang="es-MX" dirty="0"/>
              <a:t>El concepto </a:t>
            </a:r>
            <a:r>
              <a:rPr lang="es-MX" b="1" dirty="0"/>
              <a:t>permite </a:t>
            </a:r>
            <a:r>
              <a:rPr lang="es-MX" b="1" dirty="0">
                <a:solidFill>
                  <a:srgbClr val="FF0000"/>
                </a:solidFill>
              </a:rPr>
              <a:t>referirse al razonamiento </a:t>
            </a:r>
            <a:r>
              <a:rPr lang="es-MX" b="1" dirty="0"/>
              <a:t>que se basa en la </a:t>
            </a:r>
            <a:r>
              <a:rPr lang="es-MX" b="1" u="sng" dirty="0"/>
              <a:t>detección de atributos semejantes </a:t>
            </a:r>
            <a:r>
              <a:rPr lang="es-MX" b="1" dirty="0"/>
              <a:t>en seres o cosas </a:t>
            </a:r>
            <a:r>
              <a:rPr lang="es-MX" b="1" dirty="0" smtClean="0"/>
              <a:t>diferentes      </a:t>
            </a:r>
            <a:r>
              <a:rPr lang="es-MX" b="1" dirty="0">
                <a:solidFill>
                  <a:srgbClr val="FF0000"/>
                </a:solidFill>
              </a:rPr>
              <a:t>(¿ en qué se parecen ?)</a:t>
            </a:r>
            <a:r>
              <a:rPr lang="es-MX" dirty="0">
                <a:solidFill>
                  <a:srgbClr val="FF0000"/>
                </a:solidFill>
              </a:rPr>
              <a:t>.</a:t>
            </a:r>
          </a:p>
          <a:p>
            <a:endParaRPr lang="es-MX" dirty="0" smtClean="0"/>
          </a:p>
          <a:p>
            <a:endParaRPr lang="es-MX" dirty="0" smtClean="0"/>
          </a:p>
          <a:p>
            <a:endParaRPr lang="es-MX" dirty="0" smtClean="0"/>
          </a:p>
          <a:p>
            <a:endParaRPr lang="es-MX" dirty="0"/>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4</a:t>
            </a:fld>
            <a:endParaRPr lang="es-MX"/>
          </a:p>
        </p:txBody>
      </p:sp>
      <p:sp>
        <p:nvSpPr>
          <p:cNvPr id="5" name="4 Rectángulo"/>
          <p:cNvSpPr/>
          <p:nvPr/>
        </p:nvSpPr>
        <p:spPr>
          <a:xfrm>
            <a:off x="0" y="4509120"/>
            <a:ext cx="8172400" cy="18722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latin typeface="Optima" pitchFamily="34" charset="0"/>
              </a:rPr>
              <a:t>					 </a:t>
            </a:r>
            <a:r>
              <a:rPr lang="es-MX" sz="2000" b="1" dirty="0" smtClean="0">
                <a:latin typeface="Optima" pitchFamily="34" charset="0"/>
              </a:rPr>
              <a:t>… un ejemplo sería:</a:t>
            </a:r>
            <a:endParaRPr lang="es-MX" sz="3200" b="1" dirty="0" smtClean="0">
              <a:latin typeface="Optima" pitchFamily="34" charset="0"/>
            </a:endParaRPr>
          </a:p>
          <a:p>
            <a:pPr algn="ctr"/>
            <a:endParaRPr lang="es-MX" b="1" dirty="0" smtClean="0">
              <a:latin typeface="Optima" pitchFamily="34" charset="0"/>
            </a:endParaRPr>
          </a:p>
          <a:p>
            <a:pPr algn="ctr"/>
            <a:r>
              <a:rPr lang="es-MX" sz="3200" b="1" dirty="0" smtClean="0">
                <a:latin typeface="Optima" pitchFamily="34" charset="0"/>
              </a:rPr>
              <a:t>Luna es a noche </a:t>
            </a:r>
          </a:p>
          <a:p>
            <a:pPr algn="ctr"/>
            <a:r>
              <a:rPr lang="es-MX" sz="3200" b="1" dirty="0" smtClean="0">
                <a:latin typeface="Optima" pitchFamily="34" charset="0"/>
              </a:rPr>
              <a:t>como Sol es a día</a:t>
            </a:r>
          </a:p>
        </p:txBody>
      </p:sp>
    </p:spTree>
    <p:extLst>
      <p:ext uri="{BB962C8B-B14F-4D97-AF65-F5344CB8AC3E}">
        <p14:creationId xmlns:p14="http://schemas.microsoft.com/office/powerpoint/2010/main" val="33241303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Sugerencia de aplicación:</a:t>
            </a:r>
            <a:br>
              <a:rPr lang="es-MX" dirty="0" smtClean="0"/>
            </a:br>
            <a:endParaRPr lang="es-MX" dirty="0"/>
          </a:p>
        </p:txBody>
      </p:sp>
      <p:sp>
        <p:nvSpPr>
          <p:cNvPr id="3" name="2 Marcador de contenido"/>
          <p:cNvSpPr>
            <a:spLocks noGrp="1"/>
          </p:cNvSpPr>
          <p:nvPr>
            <p:ph idx="1"/>
          </p:nvPr>
        </p:nvSpPr>
        <p:spPr/>
        <p:txBody>
          <a:bodyPr/>
          <a:lstStyle/>
          <a:p>
            <a:pPr lvl="0"/>
            <a:r>
              <a:rPr lang="es-MX" dirty="0" smtClean="0"/>
              <a:t>Aplica para preescolar, primaria, secundaria, etc.</a:t>
            </a:r>
          </a:p>
          <a:p>
            <a:r>
              <a:rPr lang="es-MX" b="1" dirty="0" smtClean="0"/>
              <a:t>Evidencias de aprendizaje en las que se puede utilizar:</a:t>
            </a:r>
            <a:endParaRPr lang="es-MX" dirty="0" smtClean="0"/>
          </a:p>
          <a:p>
            <a:r>
              <a:rPr lang="es-MX" b="1" dirty="0" smtClean="0"/>
              <a:t> </a:t>
            </a:r>
            <a:endParaRPr lang="es-MX" dirty="0" smtClean="0"/>
          </a:p>
          <a:p>
            <a:pPr lvl="0"/>
            <a:r>
              <a:rPr lang="es-MX" dirty="0" smtClean="0"/>
              <a:t>Proyectos.</a:t>
            </a:r>
          </a:p>
          <a:p>
            <a:pPr lvl="0"/>
            <a:r>
              <a:rPr lang="es-MX" dirty="0" smtClean="0"/>
              <a:t>Prácticas.</a:t>
            </a:r>
          </a:p>
          <a:p>
            <a:pPr lvl="0"/>
            <a:r>
              <a:rPr lang="es-MX" dirty="0" smtClean="0"/>
              <a:t>Ejercicios. </a:t>
            </a:r>
          </a:p>
          <a:p>
            <a:pPr lvl="0"/>
            <a:r>
              <a:rPr lang="es-MX" dirty="0" smtClean="0"/>
              <a:t>Portafolios.</a:t>
            </a:r>
          </a:p>
          <a:p>
            <a:pPr lvl="0"/>
            <a:r>
              <a:rPr lang="es-MX" dirty="0" smtClean="0"/>
              <a:t>Investigaciones.</a:t>
            </a:r>
          </a:p>
          <a:p>
            <a:pPr lvl="0"/>
            <a:r>
              <a:rPr lang="es-MX" dirty="0" smtClean="0"/>
              <a:t>Exposiciones etc.</a:t>
            </a:r>
            <a:r>
              <a:rPr lang="es-MX" b="1" dirty="0" smtClean="0"/>
              <a:t> </a:t>
            </a:r>
            <a:endParaRPr lang="es-MX" dirty="0" smtClean="0"/>
          </a:p>
          <a:p>
            <a:endParaRPr lang="es-MX" dirty="0"/>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40</a:t>
            </a:fld>
            <a:endParaRPr lang="es-MX"/>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Para elaborar una rúbrica es necesario:</a:t>
            </a:r>
            <a:endParaRPr lang="es-MX" dirty="0"/>
          </a:p>
        </p:txBody>
      </p:sp>
      <p:sp>
        <p:nvSpPr>
          <p:cNvPr id="3" name="2 Marcador de contenido"/>
          <p:cNvSpPr>
            <a:spLocks noGrp="1"/>
          </p:cNvSpPr>
          <p:nvPr>
            <p:ph idx="1"/>
          </p:nvPr>
        </p:nvSpPr>
        <p:spPr/>
        <p:txBody>
          <a:bodyPr/>
          <a:lstStyle/>
          <a:p>
            <a:r>
              <a:rPr lang="es-MX" dirty="0" smtClean="0"/>
              <a:t>Redactar los indicadores con base en los aprendizajes esperados.</a:t>
            </a:r>
          </a:p>
          <a:p>
            <a:endParaRPr lang="es-MX" dirty="0" smtClean="0"/>
          </a:p>
          <a:p>
            <a:r>
              <a:rPr lang="es-MX" dirty="0" smtClean="0"/>
              <a:t>Establecer el grado máximo, intermedio y mínimo  de logro de cada indicador para la primera variante.</a:t>
            </a:r>
          </a:p>
          <a:p>
            <a:endParaRPr lang="es-MX" dirty="0" smtClean="0"/>
          </a:p>
          <a:p>
            <a:r>
              <a:rPr lang="es-MX" dirty="0" smtClean="0"/>
              <a:t>Redactarlos de forma clara.</a:t>
            </a:r>
          </a:p>
          <a:p>
            <a:endParaRPr lang="es-MX" dirty="0" smtClean="0"/>
          </a:p>
          <a:p>
            <a:r>
              <a:rPr lang="es-MX" dirty="0" smtClean="0"/>
              <a:t>Proponer una escala de valor fácil de comprender y de utilizar.  </a:t>
            </a:r>
            <a:endParaRPr lang="es-MX" dirty="0"/>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41</a:t>
            </a:fld>
            <a:endParaRPr lang="es-MX"/>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Ejemplo de rúbrica</a:t>
            </a:r>
            <a:br>
              <a:rPr lang="es-MX" dirty="0" smtClean="0"/>
            </a:br>
            <a:r>
              <a:rPr lang="es-MX" dirty="0" smtClean="0"/>
              <a:t/>
            </a:r>
            <a:br>
              <a:rPr lang="es-MX" dirty="0" smtClean="0"/>
            </a:br>
            <a:r>
              <a:rPr lang="es-MX" sz="2000" dirty="0" smtClean="0"/>
              <a:t>Proyecto: ___________________________________________</a:t>
            </a:r>
            <a:br>
              <a:rPr lang="es-MX" sz="2000" dirty="0" smtClean="0"/>
            </a:br>
            <a:r>
              <a:rPr lang="es-MX" sz="2000" dirty="0" smtClean="0"/>
              <a:t/>
            </a:r>
            <a:br>
              <a:rPr lang="es-MX" sz="2000" dirty="0" smtClean="0"/>
            </a:br>
            <a:r>
              <a:rPr lang="es-MX" sz="2000" dirty="0" smtClean="0"/>
              <a:t>Asignatura:¨_______________    Grado______   Grupo______</a:t>
            </a:r>
            <a:endParaRPr lang="es-MX" dirty="0"/>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42</a:t>
            </a:fld>
            <a:endParaRPr lang="es-MX"/>
          </a:p>
        </p:txBody>
      </p:sp>
      <p:graphicFrame>
        <p:nvGraphicFramePr>
          <p:cNvPr id="7" name="6 Marcador de contenido"/>
          <p:cNvGraphicFramePr>
            <a:graphicFrameLocks noGrp="1"/>
          </p:cNvGraphicFramePr>
          <p:nvPr>
            <p:ph idx="1"/>
          </p:nvPr>
        </p:nvGraphicFramePr>
        <p:xfrm>
          <a:off x="1331640" y="2708920"/>
          <a:ext cx="7354317" cy="3042920"/>
        </p:xfrm>
        <a:graphic>
          <a:graphicData uri="http://schemas.openxmlformats.org/drawingml/2006/table">
            <a:tbl>
              <a:tblPr firstRow="1" bandRow="1">
                <a:tableStyleId>{5C22544A-7EE6-4342-B048-85BDC9FD1C3A}</a:tableStyleId>
              </a:tblPr>
              <a:tblGrid>
                <a:gridCol w="1413257">
                  <a:extLst>
                    <a:ext uri="{9D8B030D-6E8A-4147-A177-3AD203B41FA5}">
                      <a16:colId xmlns:a16="http://schemas.microsoft.com/office/drawing/2014/main" val="20000"/>
                    </a:ext>
                  </a:extLst>
                </a:gridCol>
                <a:gridCol w="1485265">
                  <a:extLst>
                    <a:ext uri="{9D8B030D-6E8A-4147-A177-3AD203B41FA5}">
                      <a16:colId xmlns:a16="http://schemas.microsoft.com/office/drawing/2014/main" val="20001"/>
                    </a:ext>
                  </a:extLst>
                </a:gridCol>
                <a:gridCol w="1485265">
                  <a:extLst>
                    <a:ext uri="{9D8B030D-6E8A-4147-A177-3AD203B41FA5}">
                      <a16:colId xmlns:a16="http://schemas.microsoft.com/office/drawing/2014/main" val="20002"/>
                    </a:ext>
                  </a:extLst>
                </a:gridCol>
                <a:gridCol w="1485265">
                  <a:extLst>
                    <a:ext uri="{9D8B030D-6E8A-4147-A177-3AD203B41FA5}">
                      <a16:colId xmlns:a16="http://schemas.microsoft.com/office/drawing/2014/main" val="20003"/>
                    </a:ext>
                  </a:extLst>
                </a:gridCol>
                <a:gridCol w="1485265">
                  <a:extLst>
                    <a:ext uri="{9D8B030D-6E8A-4147-A177-3AD203B41FA5}">
                      <a16:colId xmlns:a16="http://schemas.microsoft.com/office/drawing/2014/main" val="20004"/>
                    </a:ext>
                  </a:extLst>
                </a:gridCol>
              </a:tblGrid>
              <a:tr h="370840">
                <a:tc>
                  <a:txBody>
                    <a:bodyPr/>
                    <a:lstStyle/>
                    <a:p>
                      <a:r>
                        <a:rPr lang="es-MX" dirty="0" smtClean="0"/>
                        <a:t>Aprendizajes esperados</a:t>
                      </a:r>
                      <a:endParaRPr lang="es-MX" dirty="0"/>
                    </a:p>
                  </a:txBody>
                  <a:tcPr/>
                </a:tc>
                <a:tc>
                  <a:txBody>
                    <a:bodyPr/>
                    <a:lstStyle/>
                    <a:p>
                      <a:pPr algn="ctr"/>
                      <a:r>
                        <a:rPr lang="es-MX" dirty="0" smtClean="0"/>
                        <a:t>Excelente</a:t>
                      </a:r>
                      <a:endParaRPr lang="es-MX" dirty="0"/>
                    </a:p>
                  </a:txBody>
                  <a:tcPr/>
                </a:tc>
                <a:tc>
                  <a:txBody>
                    <a:bodyPr/>
                    <a:lstStyle/>
                    <a:p>
                      <a:pPr algn="ctr"/>
                      <a:r>
                        <a:rPr lang="es-MX" dirty="0" smtClean="0"/>
                        <a:t>Satisfactorio</a:t>
                      </a:r>
                      <a:endParaRPr lang="es-MX" dirty="0"/>
                    </a:p>
                  </a:txBody>
                  <a:tcPr/>
                </a:tc>
                <a:tc>
                  <a:txBody>
                    <a:bodyPr/>
                    <a:lstStyle/>
                    <a:p>
                      <a:pPr algn="ctr"/>
                      <a:r>
                        <a:rPr lang="es-MX" dirty="0" smtClean="0"/>
                        <a:t>En proceso</a:t>
                      </a:r>
                      <a:endParaRPr lang="es-MX" dirty="0"/>
                    </a:p>
                  </a:txBody>
                  <a:tcPr/>
                </a:tc>
                <a:tc>
                  <a:txBody>
                    <a:bodyPr/>
                    <a:lstStyle/>
                    <a:p>
                      <a:pPr algn="ctr"/>
                      <a:r>
                        <a:rPr lang="es-MX" dirty="0" smtClean="0"/>
                        <a:t>Sugerencias para mejorar el desempeño</a:t>
                      </a:r>
                      <a:endParaRPr lang="es-MX" dirty="0"/>
                    </a:p>
                  </a:txBody>
                  <a:tcPr/>
                </a:tc>
                <a:extLst>
                  <a:ext uri="{0D108BD9-81ED-4DB2-BD59-A6C34878D82A}">
                    <a16:rowId xmlns:a16="http://schemas.microsoft.com/office/drawing/2014/main" val="10000"/>
                  </a:ext>
                </a:extLst>
              </a:tr>
              <a:tr h="370840">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10001"/>
                  </a:ext>
                </a:extLst>
              </a:tr>
              <a:tr h="370840">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10002"/>
                  </a:ext>
                </a:extLst>
              </a:tr>
              <a:tr h="370840">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10003"/>
                  </a:ext>
                </a:extLst>
              </a:tr>
              <a:tr h="370840">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extLst>
                  <a:ext uri="{0D108BD9-81ED-4DB2-BD59-A6C34878D82A}">
                    <a16:rowId xmlns:a16="http://schemas.microsoft.com/office/drawing/2014/main" val="10004"/>
                  </a:ext>
                </a:extLst>
              </a:tr>
              <a:tr h="370840">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dirty="0"/>
                    </a:p>
                  </a:txBody>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0644ECCA-68FA-43AD-8768-8AF56CE5C2F7}" type="slidenum">
              <a:rPr lang="es-MX" smtClean="0"/>
              <a:pPr/>
              <a:t>43</a:t>
            </a:fld>
            <a:endParaRPr lang="es-MX"/>
          </a:p>
        </p:txBody>
      </p:sp>
      <p:graphicFrame>
        <p:nvGraphicFramePr>
          <p:cNvPr id="5" name="4 Tabla"/>
          <p:cNvGraphicFramePr>
            <a:graphicFrameLocks noGrp="1"/>
          </p:cNvGraphicFramePr>
          <p:nvPr>
            <p:extLst>
              <p:ext uri="{D42A27DB-BD31-4B8C-83A1-F6EECF244321}">
                <p14:modId xmlns:p14="http://schemas.microsoft.com/office/powerpoint/2010/main" val="349521043"/>
              </p:ext>
            </p:extLst>
          </p:nvPr>
        </p:nvGraphicFramePr>
        <p:xfrm>
          <a:off x="-36512" y="-27384"/>
          <a:ext cx="9289032" cy="6956202"/>
        </p:xfrm>
        <a:graphic>
          <a:graphicData uri="http://schemas.openxmlformats.org/drawingml/2006/table">
            <a:tbl>
              <a:tblPr/>
              <a:tblGrid>
                <a:gridCol w="1512168">
                  <a:extLst>
                    <a:ext uri="{9D8B030D-6E8A-4147-A177-3AD203B41FA5}">
                      <a16:colId xmlns:a16="http://schemas.microsoft.com/office/drawing/2014/main" val="20000"/>
                    </a:ext>
                  </a:extLst>
                </a:gridCol>
                <a:gridCol w="7776864">
                  <a:extLst>
                    <a:ext uri="{9D8B030D-6E8A-4147-A177-3AD203B41FA5}">
                      <a16:colId xmlns:a16="http://schemas.microsoft.com/office/drawing/2014/main" val="20001"/>
                    </a:ext>
                  </a:extLst>
                </a:gridCol>
              </a:tblGrid>
              <a:tr h="435648">
                <a:tc gridSpan="2">
                  <a:txBody>
                    <a:bodyPr/>
                    <a:lstStyle/>
                    <a:p>
                      <a:pPr algn="ctr">
                        <a:spcAft>
                          <a:spcPts val="0"/>
                        </a:spcAft>
                        <a:tabLst>
                          <a:tab pos="2806065" algn="ctr"/>
                          <a:tab pos="5612130" algn="r"/>
                        </a:tabLst>
                      </a:pPr>
                      <a:r>
                        <a:rPr lang="es-MX" sz="2000" b="1" dirty="0" smtClean="0">
                          <a:solidFill>
                            <a:schemeClr val="bg1"/>
                          </a:solidFill>
                          <a:latin typeface="Optima"/>
                          <a:ea typeface="Times New Roman"/>
                        </a:rPr>
                        <a:t>NIVELES DE DOMINIO DE LAS COMPETENCIAS</a:t>
                      </a:r>
                      <a:endParaRPr lang="es-MX" sz="2000" b="1" dirty="0">
                        <a:solidFill>
                          <a:schemeClr val="bg1"/>
                        </a:solidFill>
                        <a:latin typeface="Times New Roman"/>
                        <a:ea typeface="Times New Roman"/>
                      </a:endParaRPr>
                    </a:p>
                  </a:txBody>
                  <a:tcPr marL="67546" marR="67546" marT="0" marB="0">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tx2">
                        <a:lumMod val="50000"/>
                      </a:schemeClr>
                    </a:solidFill>
                  </a:tcPr>
                </a:tc>
                <a:tc hMerge="1">
                  <a:txBody>
                    <a:bodyPr/>
                    <a:lstStyle/>
                    <a:p>
                      <a:endParaRPr lang="es-MX"/>
                    </a:p>
                  </a:txBody>
                  <a:tcPr/>
                </a:tc>
                <a:extLst>
                  <a:ext uri="{0D108BD9-81ED-4DB2-BD59-A6C34878D82A}">
                    <a16:rowId xmlns:a16="http://schemas.microsoft.com/office/drawing/2014/main" val="10000"/>
                  </a:ext>
                </a:extLst>
              </a:tr>
              <a:tr h="185814">
                <a:tc>
                  <a:txBody>
                    <a:bodyPr/>
                    <a:lstStyle/>
                    <a:p>
                      <a:pPr algn="ctr">
                        <a:spcAft>
                          <a:spcPts val="0"/>
                        </a:spcAft>
                        <a:tabLst>
                          <a:tab pos="2806065" algn="ctr"/>
                          <a:tab pos="5612130" algn="r"/>
                        </a:tabLst>
                      </a:pPr>
                      <a:r>
                        <a:rPr lang="es-MX" sz="1600" b="1" dirty="0">
                          <a:solidFill>
                            <a:schemeClr val="bg1"/>
                          </a:solidFill>
                          <a:latin typeface="Optima"/>
                          <a:ea typeface="Times New Roman"/>
                        </a:rPr>
                        <a:t>Nivel</a:t>
                      </a:r>
                      <a:endParaRPr lang="es-MX" sz="1600" b="1" dirty="0">
                        <a:solidFill>
                          <a:schemeClr val="bg1"/>
                        </a:solidFill>
                        <a:latin typeface="Times New Roman"/>
                        <a:ea typeface="Times New Roman"/>
                      </a:endParaRPr>
                    </a:p>
                  </a:txBody>
                  <a:tcPr marL="67546" marR="67546" marT="0" marB="0">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tx2">
                        <a:lumMod val="50000"/>
                      </a:schemeClr>
                    </a:solidFill>
                  </a:tcPr>
                </a:tc>
                <a:tc>
                  <a:txBody>
                    <a:bodyPr/>
                    <a:lstStyle/>
                    <a:p>
                      <a:pPr algn="ctr">
                        <a:spcAft>
                          <a:spcPts val="0"/>
                        </a:spcAft>
                        <a:tabLst>
                          <a:tab pos="2806065" algn="ctr"/>
                          <a:tab pos="5612130" algn="r"/>
                        </a:tabLst>
                      </a:pPr>
                      <a:r>
                        <a:rPr lang="es-MX" sz="1600" b="1" dirty="0">
                          <a:solidFill>
                            <a:schemeClr val="bg1"/>
                          </a:solidFill>
                          <a:latin typeface="Optima"/>
                          <a:ea typeface="Times New Roman"/>
                        </a:rPr>
                        <a:t>Características</a:t>
                      </a:r>
                      <a:endParaRPr lang="es-MX" sz="1600" b="1" dirty="0">
                        <a:solidFill>
                          <a:schemeClr val="bg1"/>
                        </a:solidFill>
                        <a:latin typeface="Times New Roman"/>
                        <a:ea typeface="Times New Roman"/>
                      </a:endParaRPr>
                    </a:p>
                  </a:txBody>
                  <a:tcPr marL="67546" marR="67546" marT="0" marB="0">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1"/>
                  </a:ext>
                </a:extLst>
              </a:tr>
              <a:tr h="1068431">
                <a:tc>
                  <a:txBody>
                    <a:bodyPr/>
                    <a:lstStyle/>
                    <a:p>
                      <a:pPr algn="just">
                        <a:spcAft>
                          <a:spcPts val="0"/>
                        </a:spcAft>
                        <a:tabLst>
                          <a:tab pos="2806065" algn="ctr"/>
                          <a:tab pos="5612130" algn="r"/>
                        </a:tabLst>
                      </a:pPr>
                      <a:r>
                        <a:rPr lang="es-MX" sz="1600" b="1" dirty="0">
                          <a:latin typeface="Optima"/>
                          <a:ea typeface="Times New Roman"/>
                        </a:rPr>
                        <a:t>I. INICIAL</a:t>
                      </a:r>
                      <a:endParaRPr lang="es-MX" sz="1600" b="1" dirty="0">
                        <a:latin typeface="Times New Roman"/>
                        <a:ea typeface="Times New Roman"/>
                      </a:endParaRPr>
                    </a:p>
                  </a:txBody>
                  <a:tcPr marL="67546" marR="67546"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Calibri"/>
                        <a:buChar char="-"/>
                      </a:pPr>
                      <a:r>
                        <a:rPr lang="es-MX" sz="1600" b="0" dirty="0">
                          <a:latin typeface="Optima"/>
                          <a:ea typeface="Calibri"/>
                          <a:cs typeface="Times New Roman"/>
                        </a:rPr>
                        <a:t>Hay recepción de información</a:t>
                      </a:r>
                      <a:endParaRPr lang="es-MX" sz="1600" b="0" dirty="0">
                        <a:latin typeface="Calibri"/>
                        <a:ea typeface="Calibri"/>
                        <a:cs typeface="Times New Roman"/>
                      </a:endParaRPr>
                    </a:p>
                    <a:p>
                      <a:pPr marL="342900" lvl="0" indent="-342900">
                        <a:lnSpc>
                          <a:spcPct val="115000"/>
                        </a:lnSpc>
                        <a:spcAft>
                          <a:spcPts val="0"/>
                        </a:spcAft>
                        <a:buFont typeface="Calibri"/>
                        <a:buChar char="-"/>
                      </a:pPr>
                      <a:r>
                        <a:rPr lang="es-MX" sz="1600" b="0" dirty="0">
                          <a:latin typeface="Optima"/>
                          <a:ea typeface="Calibri"/>
                          <a:cs typeface="Times New Roman"/>
                        </a:rPr>
                        <a:t>Hay interés general en los temas de la  competencia</a:t>
                      </a:r>
                      <a:endParaRPr lang="es-MX" sz="1600" b="0" dirty="0">
                        <a:latin typeface="Calibri"/>
                        <a:ea typeface="Calibri"/>
                        <a:cs typeface="Times New Roman"/>
                      </a:endParaRPr>
                    </a:p>
                    <a:p>
                      <a:pPr marL="342900" lvl="0" indent="-342900">
                        <a:lnSpc>
                          <a:spcPct val="115000"/>
                        </a:lnSpc>
                        <a:spcAft>
                          <a:spcPts val="0"/>
                        </a:spcAft>
                        <a:buFont typeface="Calibri"/>
                        <a:buChar char="-"/>
                      </a:pPr>
                      <a:r>
                        <a:rPr lang="es-MX" sz="1600" b="0" dirty="0">
                          <a:latin typeface="Optima"/>
                          <a:ea typeface="Calibri"/>
                          <a:cs typeface="Times New Roman"/>
                        </a:rPr>
                        <a:t>El desempeño es muy operativo</a:t>
                      </a:r>
                      <a:endParaRPr lang="es-MX" sz="1600" b="0" dirty="0">
                        <a:latin typeface="Calibri"/>
                        <a:ea typeface="Calibri"/>
                        <a:cs typeface="Times New Roman"/>
                      </a:endParaRPr>
                    </a:p>
                    <a:p>
                      <a:pPr marL="342900" lvl="0" indent="-342900">
                        <a:lnSpc>
                          <a:spcPct val="115000"/>
                        </a:lnSpc>
                        <a:spcAft>
                          <a:spcPts val="0"/>
                        </a:spcAft>
                        <a:buFont typeface="Calibri"/>
                        <a:buChar char="-"/>
                      </a:pPr>
                      <a:r>
                        <a:rPr lang="es-MX" sz="1600" b="0" dirty="0">
                          <a:latin typeface="Optima"/>
                          <a:ea typeface="Calibri"/>
                          <a:cs typeface="Times New Roman"/>
                        </a:rPr>
                        <a:t>Hay baja autonomía.</a:t>
                      </a:r>
                      <a:endParaRPr lang="es-MX" sz="1600" b="0" dirty="0">
                        <a:latin typeface="Calibri"/>
                        <a:ea typeface="Calibri"/>
                        <a:cs typeface="Times New Roman"/>
                      </a:endParaRPr>
                    </a:p>
                    <a:p>
                      <a:pPr marL="342900" lvl="0" indent="-342900">
                        <a:lnSpc>
                          <a:spcPct val="115000"/>
                        </a:lnSpc>
                        <a:spcAft>
                          <a:spcPts val="0"/>
                        </a:spcAft>
                        <a:buFont typeface="Calibri"/>
                        <a:buChar char="-"/>
                      </a:pPr>
                      <a:r>
                        <a:rPr lang="es-MX" sz="1600" b="0" dirty="0">
                          <a:latin typeface="Optima"/>
                          <a:ea typeface="Calibri"/>
                          <a:cs typeface="Times New Roman"/>
                        </a:rPr>
                        <a:t>Si  tienen nociones sobre la realidad</a:t>
                      </a:r>
                      <a:endParaRPr lang="es-MX" sz="1600" b="0" dirty="0">
                        <a:latin typeface="Calibri"/>
                        <a:ea typeface="Calibri"/>
                        <a:cs typeface="Times New Roman"/>
                      </a:endParaRPr>
                    </a:p>
                  </a:txBody>
                  <a:tcPr marL="67546" marR="67546"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068431">
                <a:tc>
                  <a:txBody>
                    <a:bodyPr/>
                    <a:lstStyle/>
                    <a:p>
                      <a:pPr algn="just">
                        <a:spcAft>
                          <a:spcPts val="0"/>
                        </a:spcAft>
                        <a:tabLst>
                          <a:tab pos="2806065" algn="ctr"/>
                          <a:tab pos="5612130" algn="r"/>
                        </a:tabLst>
                      </a:pPr>
                      <a:r>
                        <a:rPr lang="es-MX" sz="1600" b="1" dirty="0">
                          <a:latin typeface="Optima"/>
                          <a:ea typeface="Times New Roman"/>
                        </a:rPr>
                        <a:t>II. BÁSICO</a:t>
                      </a:r>
                      <a:endParaRPr lang="es-MX" sz="1600" b="1" dirty="0">
                        <a:latin typeface="Times New Roman"/>
                        <a:ea typeface="Times New Roman"/>
                      </a:endParaRPr>
                    </a:p>
                  </a:txBody>
                  <a:tcPr marL="67546" marR="67546"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Calibri"/>
                        <a:buChar char="-"/>
                      </a:pPr>
                      <a:r>
                        <a:rPr lang="es-MX" sz="1600" b="0" dirty="0">
                          <a:latin typeface="Optima"/>
                          <a:ea typeface="Calibri"/>
                          <a:cs typeface="Times New Roman"/>
                        </a:rPr>
                        <a:t>Se resuelven problemas sencillos del contexto.</a:t>
                      </a:r>
                      <a:endParaRPr lang="es-MX" sz="1600" b="0" dirty="0">
                        <a:latin typeface="Calibri"/>
                        <a:ea typeface="Calibri"/>
                        <a:cs typeface="Times New Roman"/>
                      </a:endParaRPr>
                    </a:p>
                    <a:p>
                      <a:pPr marL="342900" lvl="0" indent="-342900">
                        <a:lnSpc>
                          <a:spcPct val="115000"/>
                        </a:lnSpc>
                        <a:spcAft>
                          <a:spcPts val="0"/>
                        </a:spcAft>
                        <a:buFont typeface="Calibri"/>
                        <a:buChar char="-"/>
                      </a:pPr>
                      <a:r>
                        <a:rPr lang="es-MX" sz="1600" b="0" dirty="0">
                          <a:latin typeface="Optima"/>
                          <a:ea typeface="Calibri"/>
                          <a:cs typeface="Times New Roman"/>
                        </a:rPr>
                        <a:t>Hay labores de asistencia a otras personas.</a:t>
                      </a:r>
                      <a:endParaRPr lang="es-MX" sz="1600" b="0" dirty="0">
                        <a:latin typeface="Calibri"/>
                        <a:ea typeface="Calibri"/>
                        <a:cs typeface="Times New Roman"/>
                      </a:endParaRPr>
                    </a:p>
                    <a:p>
                      <a:pPr marL="342900" lvl="0" indent="-342900">
                        <a:lnSpc>
                          <a:spcPct val="115000"/>
                        </a:lnSpc>
                        <a:spcAft>
                          <a:spcPts val="0"/>
                        </a:spcAft>
                        <a:buFont typeface="Calibri"/>
                        <a:buChar char="-"/>
                      </a:pPr>
                      <a:r>
                        <a:rPr lang="es-MX" sz="1600" b="0" dirty="0">
                          <a:latin typeface="Optima"/>
                          <a:ea typeface="Calibri"/>
                          <a:cs typeface="Times New Roman"/>
                        </a:rPr>
                        <a:t>Se tienen elementos técnicos de los procesos implicados en la competencia.</a:t>
                      </a:r>
                      <a:endParaRPr lang="es-MX" sz="1600" b="0" dirty="0">
                        <a:latin typeface="Calibri"/>
                        <a:ea typeface="Calibri"/>
                        <a:cs typeface="Times New Roman"/>
                      </a:endParaRPr>
                    </a:p>
                    <a:p>
                      <a:pPr marL="342900" lvl="0" indent="-342900">
                        <a:lnSpc>
                          <a:spcPct val="115000"/>
                        </a:lnSpc>
                        <a:spcAft>
                          <a:spcPts val="0"/>
                        </a:spcAft>
                        <a:buFont typeface="Calibri"/>
                        <a:buChar char="-"/>
                      </a:pPr>
                      <a:r>
                        <a:rPr lang="es-MX" sz="1600" b="0" dirty="0">
                          <a:latin typeface="Optima"/>
                          <a:ea typeface="Calibri"/>
                          <a:cs typeface="Times New Roman"/>
                        </a:rPr>
                        <a:t>Se poseen algunos conceptos básicos.</a:t>
                      </a:r>
                      <a:endParaRPr lang="es-MX" sz="1600" b="0" dirty="0">
                        <a:latin typeface="Calibri"/>
                        <a:ea typeface="Calibri"/>
                        <a:cs typeface="Times New Roman"/>
                      </a:endParaRPr>
                    </a:p>
                    <a:p>
                      <a:pPr marL="342900" lvl="0" indent="-342900">
                        <a:lnSpc>
                          <a:spcPct val="115000"/>
                        </a:lnSpc>
                        <a:spcAft>
                          <a:spcPts val="0"/>
                        </a:spcAft>
                        <a:buFont typeface="Calibri"/>
                        <a:buChar char="-"/>
                      </a:pPr>
                      <a:r>
                        <a:rPr lang="es-MX" sz="1600" b="0" dirty="0">
                          <a:latin typeface="Optima"/>
                          <a:ea typeface="Calibri"/>
                          <a:cs typeface="Times New Roman"/>
                        </a:rPr>
                        <a:t>Responsabilidad en el cumplimiento de actividades.</a:t>
                      </a:r>
                      <a:endParaRPr lang="es-MX" sz="1600" b="0" dirty="0">
                        <a:latin typeface="Calibri"/>
                        <a:ea typeface="Calibri"/>
                        <a:cs typeface="Times New Roman"/>
                      </a:endParaRPr>
                    </a:p>
                  </a:txBody>
                  <a:tcPr marL="67546" marR="67546"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585868">
                <a:tc>
                  <a:txBody>
                    <a:bodyPr/>
                    <a:lstStyle/>
                    <a:p>
                      <a:pPr algn="just">
                        <a:spcAft>
                          <a:spcPts val="0"/>
                        </a:spcAft>
                        <a:tabLst>
                          <a:tab pos="2806065" algn="ctr"/>
                          <a:tab pos="5612130" algn="r"/>
                        </a:tabLst>
                      </a:pPr>
                      <a:r>
                        <a:rPr lang="es-MX" sz="1600" b="1" dirty="0">
                          <a:latin typeface="Optima"/>
                          <a:ea typeface="Times New Roman"/>
                        </a:rPr>
                        <a:t>III. AUTÓNOMO</a:t>
                      </a:r>
                      <a:endParaRPr lang="es-MX" sz="1600" b="1" dirty="0">
                        <a:latin typeface="Times New Roman"/>
                        <a:ea typeface="Times New Roman"/>
                      </a:endParaRPr>
                    </a:p>
                  </a:txBody>
                  <a:tcPr marL="67546" marR="67546"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tc>
                  <a:txBody>
                    <a:bodyPr/>
                    <a:lstStyle/>
                    <a:p>
                      <a:pPr marL="342900" lvl="0" indent="-342900">
                        <a:lnSpc>
                          <a:spcPct val="115000"/>
                        </a:lnSpc>
                        <a:spcAft>
                          <a:spcPts val="0"/>
                        </a:spcAft>
                        <a:buFont typeface="Calibri"/>
                        <a:buChar char="-"/>
                      </a:pPr>
                      <a:r>
                        <a:rPr lang="es-MX" sz="1600" b="0" dirty="0">
                          <a:latin typeface="Optima"/>
                          <a:ea typeface="Calibri"/>
                          <a:cs typeface="Times New Roman"/>
                        </a:rPr>
                        <a:t>Hay autonomía en el desempeño (no se requiere de asesoría de otras personas).</a:t>
                      </a:r>
                      <a:endParaRPr lang="es-MX" sz="1600" b="0" dirty="0">
                        <a:latin typeface="Calibri"/>
                        <a:ea typeface="Calibri"/>
                        <a:cs typeface="Times New Roman"/>
                      </a:endParaRPr>
                    </a:p>
                    <a:p>
                      <a:pPr marL="342900" lvl="0" indent="-342900">
                        <a:lnSpc>
                          <a:spcPct val="115000"/>
                        </a:lnSpc>
                        <a:spcAft>
                          <a:spcPts val="0"/>
                        </a:spcAft>
                        <a:buFont typeface="Calibri"/>
                        <a:buChar char="-"/>
                      </a:pPr>
                      <a:r>
                        <a:rPr lang="es-MX" sz="1600" b="0" dirty="0">
                          <a:latin typeface="Optima"/>
                          <a:ea typeface="Calibri"/>
                          <a:cs typeface="Times New Roman"/>
                        </a:rPr>
                        <a:t>Se gestionan recursos.</a:t>
                      </a:r>
                      <a:endParaRPr lang="es-MX" sz="1600" b="0" dirty="0">
                        <a:latin typeface="Calibri"/>
                        <a:ea typeface="Calibri"/>
                        <a:cs typeface="Times New Roman"/>
                      </a:endParaRPr>
                    </a:p>
                    <a:p>
                      <a:pPr marL="342900" lvl="0" indent="-342900">
                        <a:lnSpc>
                          <a:spcPct val="115000"/>
                        </a:lnSpc>
                        <a:spcAft>
                          <a:spcPts val="0"/>
                        </a:spcAft>
                        <a:buFont typeface="Calibri"/>
                        <a:buChar char="-"/>
                      </a:pPr>
                      <a:r>
                        <a:rPr lang="es-MX" sz="1600" b="0" dirty="0">
                          <a:latin typeface="Optima"/>
                          <a:ea typeface="Calibri"/>
                          <a:cs typeface="Times New Roman"/>
                        </a:rPr>
                        <a:t>Hay argumentación científica.</a:t>
                      </a:r>
                      <a:endParaRPr lang="es-MX" sz="1600" b="0" dirty="0">
                        <a:latin typeface="Calibri"/>
                        <a:ea typeface="Calibri"/>
                        <a:cs typeface="Times New Roman"/>
                      </a:endParaRPr>
                    </a:p>
                    <a:p>
                      <a:pPr marL="342900" lvl="0" indent="-342900">
                        <a:lnSpc>
                          <a:spcPct val="115000"/>
                        </a:lnSpc>
                        <a:spcAft>
                          <a:spcPts val="0"/>
                        </a:spcAft>
                        <a:buFont typeface="Calibri"/>
                        <a:buChar char="-"/>
                      </a:pPr>
                      <a:r>
                        <a:rPr lang="es-MX" sz="1600" b="0" dirty="0">
                          <a:latin typeface="Optima"/>
                          <a:ea typeface="Calibri"/>
                          <a:cs typeface="Times New Roman"/>
                        </a:rPr>
                        <a:t>Se resuelven problemas de diversas índole con los elementos necesarios</a:t>
                      </a:r>
                      <a:endParaRPr lang="es-MX" sz="1600" b="0" dirty="0">
                        <a:latin typeface="Calibri"/>
                        <a:ea typeface="Calibri"/>
                        <a:cs typeface="Times New Roman"/>
                      </a:endParaRPr>
                    </a:p>
                    <a:p>
                      <a:pPr marL="342900" lvl="0" indent="-342900">
                        <a:lnSpc>
                          <a:spcPct val="115000"/>
                        </a:lnSpc>
                        <a:spcAft>
                          <a:spcPts val="0"/>
                        </a:spcAft>
                        <a:buFont typeface="Calibri"/>
                        <a:buChar char="-"/>
                      </a:pPr>
                      <a:r>
                        <a:rPr lang="es-MX" sz="1600" b="0" dirty="0">
                          <a:latin typeface="Optima"/>
                          <a:ea typeface="Calibri"/>
                          <a:cs typeface="Times New Roman"/>
                        </a:rPr>
                        <a:t>Alta claridad de la competencia respecto al proyecto ético de vida.</a:t>
                      </a:r>
                      <a:endParaRPr lang="es-MX" sz="1600" b="0" dirty="0">
                        <a:latin typeface="Calibri"/>
                        <a:ea typeface="Calibri"/>
                        <a:cs typeface="Times New Roman"/>
                      </a:endParaRPr>
                    </a:p>
                  </a:txBody>
                  <a:tcPr marL="67546" marR="67546"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790058">
                <a:tc>
                  <a:txBody>
                    <a:bodyPr/>
                    <a:lstStyle/>
                    <a:p>
                      <a:pPr algn="just">
                        <a:spcAft>
                          <a:spcPts val="0"/>
                        </a:spcAft>
                        <a:tabLst>
                          <a:tab pos="2806065" algn="ctr"/>
                          <a:tab pos="5612130" algn="r"/>
                        </a:tabLst>
                      </a:pPr>
                      <a:r>
                        <a:rPr lang="es-MX" sz="1600" b="1" dirty="0">
                          <a:latin typeface="Optima"/>
                          <a:ea typeface="Times New Roman"/>
                        </a:rPr>
                        <a:t>IV. ESTRATÉGICO</a:t>
                      </a:r>
                      <a:endParaRPr lang="es-MX" sz="1600" b="1" dirty="0">
                        <a:latin typeface="Times New Roman"/>
                        <a:ea typeface="Times New Roman"/>
                      </a:endParaRPr>
                    </a:p>
                  </a:txBody>
                  <a:tcPr marL="67546" marR="67546"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tc>
                  <a:txBody>
                    <a:bodyPr/>
                    <a:lstStyle/>
                    <a:p>
                      <a:pPr marL="0" lvl="0" indent="0">
                        <a:lnSpc>
                          <a:spcPct val="115000"/>
                        </a:lnSpc>
                        <a:spcAft>
                          <a:spcPts val="0"/>
                        </a:spcAft>
                        <a:buFont typeface="Arial" pitchFamily="34" charset="0"/>
                        <a:buNone/>
                      </a:pPr>
                      <a:r>
                        <a:rPr lang="es-MX" sz="1600" b="0" dirty="0" smtClean="0">
                          <a:latin typeface="Optima"/>
                          <a:ea typeface="Calibri"/>
                          <a:cs typeface="Times New Roman"/>
                        </a:rPr>
                        <a:t>-     Se </a:t>
                      </a:r>
                      <a:r>
                        <a:rPr lang="es-MX" sz="1600" b="0" dirty="0">
                          <a:latin typeface="Optima"/>
                          <a:ea typeface="Calibri"/>
                          <a:cs typeface="Times New Roman"/>
                        </a:rPr>
                        <a:t>plantean estrategias de cambio en la realidad</a:t>
                      </a:r>
                      <a:endParaRPr lang="es-MX" sz="1600" b="0" dirty="0">
                        <a:latin typeface="Calibri"/>
                        <a:ea typeface="Calibri"/>
                        <a:cs typeface="Times New Roman"/>
                      </a:endParaRPr>
                    </a:p>
                    <a:p>
                      <a:pPr marL="342900" lvl="0" indent="-342900">
                        <a:lnSpc>
                          <a:spcPct val="115000"/>
                        </a:lnSpc>
                        <a:spcAft>
                          <a:spcPts val="0"/>
                        </a:spcAft>
                        <a:buFont typeface="Calibri"/>
                        <a:buChar char="-"/>
                      </a:pPr>
                      <a:r>
                        <a:rPr lang="es-MX" sz="1600" b="0" dirty="0">
                          <a:latin typeface="Optima"/>
                          <a:ea typeface="Calibri"/>
                          <a:cs typeface="Times New Roman"/>
                        </a:rPr>
                        <a:t>Hay creatividad e innovación</a:t>
                      </a:r>
                      <a:endParaRPr lang="es-MX" sz="1600" b="0" dirty="0">
                        <a:latin typeface="Calibri"/>
                        <a:ea typeface="Calibri"/>
                        <a:cs typeface="Times New Roman"/>
                      </a:endParaRPr>
                    </a:p>
                    <a:p>
                      <a:pPr marL="342900" lvl="0" indent="-342900">
                        <a:lnSpc>
                          <a:spcPct val="115000"/>
                        </a:lnSpc>
                        <a:spcAft>
                          <a:spcPts val="0"/>
                        </a:spcAft>
                        <a:buFont typeface="Calibri"/>
                        <a:buChar char="-"/>
                      </a:pPr>
                      <a:r>
                        <a:rPr lang="es-MX" sz="1600" b="0" dirty="0">
                          <a:latin typeface="Optima"/>
                          <a:ea typeface="Calibri"/>
                          <a:cs typeface="Times New Roman"/>
                        </a:rPr>
                        <a:t>Compromiso incondicional con los problemas del contexto y de la humanidad.</a:t>
                      </a:r>
                      <a:endParaRPr lang="es-MX" sz="1600" b="0" dirty="0">
                        <a:latin typeface="Calibri"/>
                        <a:ea typeface="Calibri"/>
                        <a:cs typeface="Times New Roman"/>
                      </a:endParaRPr>
                    </a:p>
                    <a:p>
                      <a:pPr marL="342900" lvl="0" indent="-342900">
                        <a:lnSpc>
                          <a:spcPct val="115000"/>
                        </a:lnSpc>
                        <a:spcAft>
                          <a:spcPts val="0"/>
                        </a:spcAft>
                        <a:buFont typeface="Calibri"/>
                        <a:buChar char="-"/>
                      </a:pPr>
                      <a:r>
                        <a:rPr lang="es-MX" sz="1600" b="0" dirty="0">
                          <a:latin typeface="Optima"/>
                          <a:ea typeface="Calibri"/>
                          <a:cs typeface="Times New Roman"/>
                        </a:rPr>
                        <a:t>Hay desempeño intuitivos de calidad</a:t>
                      </a:r>
                      <a:endParaRPr lang="es-MX" sz="1600" b="0" dirty="0">
                        <a:latin typeface="Calibri"/>
                        <a:ea typeface="Calibri"/>
                        <a:cs typeface="Times New Roman"/>
                      </a:endParaRPr>
                    </a:p>
                    <a:p>
                      <a:pPr marL="342900" lvl="0" indent="-342900">
                        <a:lnSpc>
                          <a:spcPct val="115000"/>
                        </a:lnSpc>
                        <a:spcAft>
                          <a:spcPts val="0"/>
                        </a:spcAft>
                        <a:buFont typeface="Calibri"/>
                        <a:buChar char="-"/>
                      </a:pPr>
                      <a:r>
                        <a:rPr lang="es-MX" sz="1600" b="0" dirty="0">
                          <a:latin typeface="Optima"/>
                          <a:ea typeface="Calibri"/>
                          <a:cs typeface="Times New Roman"/>
                        </a:rPr>
                        <a:t>Hay altos niveles de impacto en la realidad.</a:t>
                      </a:r>
                      <a:endParaRPr lang="es-MX" sz="1600" b="0" dirty="0">
                        <a:latin typeface="Calibri"/>
                        <a:ea typeface="Calibri"/>
                        <a:cs typeface="Times New Roman"/>
                      </a:endParaRPr>
                    </a:p>
                    <a:p>
                      <a:pPr marL="342900" lvl="0" indent="-342900">
                        <a:lnSpc>
                          <a:spcPct val="115000"/>
                        </a:lnSpc>
                        <a:spcAft>
                          <a:spcPts val="0"/>
                        </a:spcAft>
                        <a:buFont typeface="Calibri"/>
                        <a:buChar char="-"/>
                      </a:pPr>
                      <a:r>
                        <a:rPr lang="es-MX" sz="1600" b="0" dirty="0">
                          <a:latin typeface="Optima"/>
                          <a:ea typeface="Calibri"/>
                          <a:cs typeface="Times New Roman"/>
                        </a:rPr>
                        <a:t>Alto grado de teorización científica, con crítica y espíritu propositivo</a:t>
                      </a:r>
                      <a:endParaRPr lang="es-MX" sz="1600" b="0" dirty="0">
                        <a:latin typeface="Calibri"/>
                        <a:ea typeface="Calibri"/>
                        <a:cs typeface="Times New Roman"/>
                      </a:endParaRPr>
                    </a:p>
                  </a:txBody>
                  <a:tcPr marL="67546" marR="67546" marT="0" marB="0" anchor="ctr">
                    <a:lnL w="12700" cap="flat" cmpd="sng" algn="ctr">
                      <a:solidFill>
                        <a:schemeClr val="tx2">
                          <a:lumMod val="50000"/>
                        </a:schemeClr>
                      </a:solidFill>
                      <a:prstDash val="solid"/>
                      <a:round/>
                      <a:headEnd type="none" w="med" len="med"/>
                      <a:tailEnd type="none" w="med" len="med"/>
                    </a:lnL>
                    <a:lnR w="12700" cap="flat" cmpd="sng" algn="ctr">
                      <a:solidFill>
                        <a:schemeClr val="tx2">
                          <a:lumMod val="50000"/>
                        </a:schemeClr>
                      </a:solidFill>
                      <a:prstDash val="solid"/>
                      <a:round/>
                      <a:headEnd type="none" w="med" len="med"/>
                      <a:tailEnd type="none" w="med" len="med"/>
                    </a:lnR>
                    <a:lnT w="12700" cap="flat" cmpd="sng" algn="ctr">
                      <a:solidFill>
                        <a:schemeClr val="tx2">
                          <a:lumMod val="50000"/>
                        </a:schemeClr>
                      </a:solidFill>
                      <a:prstDash val="solid"/>
                      <a:round/>
                      <a:headEnd type="none" w="med" len="med"/>
                      <a:tailEnd type="none" w="med" len="med"/>
                    </a:lnT>
                    <a:lnB w="12700" cap="flat" cmpd="sng" algn="ctr">
                      <a:solidFill>
                        <a:schemeClr val="tx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716368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MX" dirty="0"/>
              <a:t>Actividad de cierre</a:t>
            </a:r>
          </a:p>
        </p:txBody>
      </p:sp>
      <p:sp>
        <p:nvSpPr>
          <p:cNvPr id="3" name="2 Marcador de contenido"/>
          <p:cNvSpPr>
            <a:spLocks noGrp="1"/>
          </p:cNvSpPr>
          <p:nvPr>
            <p:ph idx="1"/>
          </p:nvPr>
        </p:nvSpPr>
        <p:spPr/>
        <p:txBody>
          <a:bodyPr>
            <a:normAutofit/>
          </a:bodyPr>
          <a:lstStyle/>
          <a:p>
            <a:pPr algn="r">
              <a:buNone/>
            </a:pPr>
            <a:endParaRPr lang="es-MX" sz="2400" dirty="0" smtClean="0"/>
          </a:p>
          <a:p>
            <a:pPr algn="r">
              <a:buNone/>
            </a:pPr>
            <a:r>
              <a:rPr lang="es-MX" sz="2400" dirty="0" smtClean="0"/>
              <a:t>¿Qué Aprendí?</a:t>
            </a:r>
          </a:p>
          <a:p>
            <a:pPr algn="r"/>
            <a:endParaRPr lang="es-MX" sz="2400" dirty="0" smtClean="0"/>
          </a:p>
          <a:p>
            <a:pPr algn="r"/>
            <a:endParaRPr lang="es-MX" sz="2400" dirty="0" smtClean="0"/>
          </a:p>
          <a:p>
            <a:pPr algn="r">
              <a:buNone/>
            </a:pPr>
            <a:r>
              <a:rPr lang="es-MX" sz="2400" dirty="0" smtClean="0"/>
              <a:t>¿Cómo lo aprendí?</a:t>
            </a:r>
          </a:p>
          <a:p>
            <a:pPr algn="r"/>
            <a:endParaRPr lang="es-MX" sz="2400" dirty="0" smtClean="0"/>
          </a:p>
          <a:p>
            <a:pPr algn="r"/>
            <a:endParaRPr lang="es-MX" sz="2400" dirty="0" smtClean="0"/>
          </a:p>
          <a:p>
            <a:pPr algn="r">
              <a:buNone/>
            </a:pPr>
            <a:r>
              <a:rPr lang="es-MX" sz="2400" dirty="0" smtClean="0"/>
              <a:t>¿Para qué me sirve?</a:t>
            </a:r>
          </a:p>
          <a:p>
            <a:endParaRPr lang="es-MX" sz="2400" dirty="0" smtClean="0"/>
          </a:p>
          <a:p>
            <a:endParaRPr lang="es-MX" sz="2400" dirty="0"/>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44</a:t>
            </a:fld>
            <a:endParaRPr lang="es-MX"/>
          </a:p>
        </p:txBody>
      </p:sp>
    </p:spTree>
    <p:extLst>
      <p:ext uri="{BB962C8B-B14F-4D97-AF65-F5344CB8AC3E}">
        <p14:creationId xmlns:p14="http://schemas.microsoft.com/office/powerpoint/2010/main" val="8072066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12394"/>
            <a:ext cx="1187624" cy="6885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Título"/>
          <p:cNvSpPr>
            <a:spLocks noGrp="1"/>
          </p:cNvSpPr>
          <p:nvPr>
            <p:ph type="title"/>
          </p:nvPr>
        </p:nvSpPr>
        <p:spPr>
          <a:xfrm>
            <a:off x="529208" y="274638"/>
            <a:ext cx="7427168" cy="1143000"/>
          </a:xfrm>
        </p:spPr>
        <p:txBody>
          <a:bodyPr>
            <a:normAutofit/>
          </a:bodyPr>
          <a:lstStyle/>
          <a:p>
            <a:r>
              <a:rPr lang="es-MX" sz="4400" dirty="0" smtClean="0"/>
              <a:t>Reflexión final</a:t>
            </a:r>
            <a:endParaRPr lang="es-MX" sz="4400" dirty="0"/>
          </a:p>
        </p:txBody>
      </p:sp>
      <p:sp>
        <p:nvSpPr>
          <p:cNvPr id="3" name="2 Marcador de contenido"/>
          <p:cNvSpPr>
            <a:spLocks noGrp="1"/>
          </p:cNvSpPr>
          <p:nvPr>
            <p:ph idx="1"/>
          </p:nvPr>
        </p:nvSpPr>
        <p:spPr>
          <a:xfrm>
            <a:off x="395536" y="1484784"/>
            <a:ext cx="5400600" cy="4525963"/>
          </a:xfrm>
        </p:spPr>
        <p:txBody>
          <a:bodyPr>
            <a:normAutofit lnSpcReduction="10000"/>
          </a:bodyPr>
          <a:lstStyle/>
          <a:p>
            <a:pPr marL="0" indent="0" algn="l">
              <a:lnSpc>
                <a:spcPct val="150000"/>
              </a:lnSpc>
              <a:buNone/>
            </a:pPr>
            <a:endParaRPr lang="es-ES_tradnl" sz="900" b="1" dirty="0" smtClean="0"/>
          </a:p>
          <a:p>
            <a:pPr marL="0" indent="0" algn="l">
              <a:lnSpc>
                <a:spcPct val="150000"/>
              </a:lnSpc>
              <a:buNone/>
            </a:pPr>
            <a:r>
              <a:rPr lang="es-ES_tradnl" sz="2800" b="1" dirty="0" smtClean="0"/>
              <a:t>“Lo que no se define</a:t>
            </a:r>
          </a:p>
          <a:p>
            <a:pPr marL="0" indent="0" algn="l">
              <a:lnSpc>
                <a:spcPct val="150000"/>
              </a:lnSpc>
              <a:buNone/>
            </a:pPr>
            <a:r>
              <a:rPr lang="es-ES_tradnl" sz="2800" b="1" dirty="0" smtClean="0"/>
              <a:t> no se puede medir,</a:t>
            </a:r>
            <a:br>
              <a:rPr lang="es-ES_tradnl" sz="2800" b="1" dirty="0" smtClean="0"/>
            </a:br>
            <a:r>
              <a:rPr lang="es-ES_tradnl" sz="2800" b="1" dirty="0" smtClean="0"/>
              <a:t> lo que no se mide</a:t>
            </a:r>
          </a:p>
          <a:p>
            <a:pPr marL="0" indent="0" algn="l">
              <a:lnSpc>
                <a:spcPct val="150000"/>
              </a:lnSpc>
              <a:buNone/>
            </a:pPr>
            <a:r>
              <a:rPr lang="es-ES_tradnl" sz="2800" b="1" dirty="0" smtClean="0"/>
              <a:t> no se puede mejorar, </a:t>
            </a:r>
          </a:p>
          <a:p>
            <a:pPr marL="0" indent="0" algn="l">
              <a:lnSpc>
                <a:spcPct val="150000"/>
              </a:lnSpc>
              <a:buNone/>
            </a:pPr>
            <a:r>
              <a:rPr lang="es-ES_tradnl" sz="2800" b="1" dirty="0" smtClean="0"/>
              <a:t>y lo que no se mejora</a:t>
            </a:r>
          </a:p>
          <a:p>
            <a:pPr marL="0" indent="0" algn="l">
              <a:lnSpc>
                <a:spcPct val="150000"/>
              </a:lnSpc>
              <a:buNone/>
            </a:pPr>
            <a:r>
              <a:rPr lang="es-ES_tradnl" sz="2800" b="1" dirty="0" smtClean="0"/>
              <a:t> se degrada siempre”.</a:t>
            </a:r>
            <a:endParaRPr lang="es-MX" sz="2800" dirty="0" smtClean="0"/>
          </a:p>
          <a:p>
            <a:pPr algn="l"/>
            <a:endParaRPr lang="es-MX" sz="2800" dirty="0"/>
          </a:p>
        </p:txBody>
      </p:sp>
      <p:pic>
        <p:nvPicPr>
          <p:cNvPr id="5" name="Picture 6" descr="http://3.bp.blogspot.com/_GcthTEYgtYU/TAtksMGFvOI/AAAAAAAAACE/iMiyspRdnz8/s1600/torre_eiffel_de_noche.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047" r="11859"/>
          <a:stretch/>
        </p:blipFill>
        <p:spPr bwMode="auto">
          <a:xfrm>
            <a:off x="5922962" y="1"/>
            <a:ext cx="3257550" cy="6886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590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46</a:t>
            </a:fld>
            <a:endParaRPr lang="es-MX"/>
          </a:p>
        </p:txBody>
      </p:sp>
      <p:pic>
        <p:nvPicPr>
          <p:cNvPr id="5" name="Picture 2" descr="http://www.arqhys.com/wp-content/fotos/2012/01/Torre-eiffel.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915127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907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12394"/>
            <a:ext cx="1187624" cy="68853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5</a:t>
            </a:fld>
            <a:endParaRPr lang="es-MX"/>
          </a:p>
        </p:txBody>
      </p:sp>
      <p:sp>
        <p:nvSpPr>
          <p:cNvPr id="6" name="1 Título"/>
          <p:cNvSpPr txBox="1">
            <a:spLocks/>
          </p:cNvSpPr>
          <p:nvPr/>
        </p:nvSpPr>
        <p:spPr>
          <a:xfrm>
            <a:off x="0" y="5374438"/>
            <a:ext cx="9144000" cy="1214437"/>
          </a:xfrm>
          <a:prstGeom prst="rect">
            <a:avLst/>
          </a:prstGeom>
          <a:solidFill>
            <a:schemeClr val="tx2">
              <a:lumMod val="50000"/>
            </a:schemeClr>
          </a:solidFill>
        </p:spPr>
        <p:txBody>
          <a:bodyPr/>
          <a:lstStyle/>
          <a:p>
            <a:pPr algn="ctr" fontAlgn="auto">
              <a:spcAft>
                <a:spcPts val="0"/>
              </a:spcAft>
              <a:defRPr/>
            </a:pPr>
            <a:r>
              <a:rPr lang="es-MX" sz="2800" b="1" dirty="0">
                <a:solidFill>
                  <a:srgbClr val="FFFFFF"/>
                </a:solidFill>
                <a:latin typeface="Optima" pitchFamily="34" charset="0"/>
                <a:ea typeface="+mj-ea"/>
                <a:cs typeface="+mj-cs"/>
              </a:rPr>
              <a:t>¿Qué contrastación </a:t>
            </a:r>
            <a:r>
              <a:rPr lang="es-MX" sz="2000" b="1" dirty="0">
                <a:solidFill>
                  <a:srgbClr val="FFFF00"/>
                </a:solidFill>
                <a:latin typeface="Optima" pitchFamily="34" charset="0"/>
                <a:ea typeface="+mj-ea"/>
                <a:cs typeface="+mj-cs"/>
              </a:rPr>
              <a:t>(comparación) </a:t>
            </a:r>
            <a:r>
              <a:rPr lang="es-MX" sz="2800" b="1" dirty="0">
                <a:solidFill>
                  <a:srgbClr val="FFFFFF"/>
                </a:solidFill>
                <a:latin typeface="Optima" pitchFamily="34" charset="0"/>
                <a:ea typeface="+mj-ea"/>
                <a:cs typeface="+mj-cs"/>
              </a:rPr>
              <a:t>podemos hacer </a:t>
            </a:r>
            <a:br>
              <a:rPr lang="es-MX" sz="2800" b="1" dirty="0">
                <a:solidFill>
                  <a:srgbClr val="FFFFFF"/>
                </a:solidFill>
                <a:latin typeface="Optima" pitchFamily="34" charset="0"/>
                <a:ea typeface="+mj-ea"/>
                <a:cs typeface="+mj-cs"/>
              </a:rPr>
            </a:br>
            <a:r>
              <a:rPr lang="es-MX" sz="2800" b="1" dirty="0">
                <a:solidFill>
                  <a:srgbClr val="FFFFFF"/>
                </a:solidFill>
                <a:latin typeface="Optima" pitchFamily="34" charset="0"/>
                <a:ea typeface="+mj-ea"/>
                <a:cs typeface="+mj-cs"/>
              </a:rPr>
              <a:t>de la siguiente </a:t>
            </a:r>
            <a:r>
              <a:rPr lang="es-MX" sz="2800" b="1" dirty="0" err="1" smtClean="0">
                <a:solidFill>
                  <a:srgbClr val="FFFFFF"/>
                </a:solidFill>
                <a:latin typeface="Optima" pitchFamily="34" charset="0"/>
                <a:ea typeface="+mj-ea"/>
                <a:cs typeface="+mj-cs"/>
              </a:rPr>
              <a:t>imágen</a:t>
            </a:r>
            <a:r>
              <a:rPr lang="es-MX" sz="2800" b="1" dirty="0">
                <a:solidFill>
                  <a:srgbClr val="FFFFFF"/>
                </a:solidFill>
                <a:latin typeface="Optima" pitchFamily="34" charset="0"/>
                <a:ea typeface="+mj-ea"/>
                <a:cs typeface="+mj-cs"/>
              </a:rPr>
              <a:t>, utilizando la ANALOGÍA?</a:t>
            </a:r>
          </a:p>
        </p:txBody>
      </p:sp>
      <p:pic>
        <p:nvPicPr>
          <p:cNvPr id="7" name="Picture 4" descr="http://kopher.files.wordpress.com/2010/03/030110_1307_comportamie1.jpg?w=600"/>
          <p:cNvPicPr>
            <a:picLocks noChangeAspect="1" noChangeArrowheads="1"/>
          </p:cNvPicPr>
          <p:nvPr/>
        </p:nvPicPr>
        <p:blipFill>
          <a:blip r:embed="rId2" cstate="print"/>
          <a:srcRect/>
          <a:stretch>
            <a:fillRect/>
          </a:stretch>
        </p:blipFill>
        <p:spPr bwMode="auto">
          <a:xfrm>
            <a:off x="1285852" y="428604"/>
            <a:ext cx="6575239" cy="4714908"/>
          </a:xfrm>
          <a:prstGeom prst="rect">
            <a:avLst/>
          </a:prstGeom>
          <a:ln>
            <a:noFill/>
          </a:ln>
          <a:effectLst>
            <a:softEdge rad="112500"/>
          </a:effectLst>
        </p:spPr>
      </p:pic>
    </p:spTree>
    <p:extLst>
      <p:ext uri="{BB962C8B-B14F-4D97-AF65-F5344CB8AC3E}">
        <p14:creationId xmlns:p14="http://schemas.microsoft.com/office/powerpoint/2010/main" val="2524427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0644ECCA-68FA-43AD-8768-8AF56CE5C2F7}" type="slidenum">
              <a:rPr lang="es-MX" smtClean="0"/>
              <a:pPr/>
              <a:t>6</a:t>
            </a:fld>
            <a:endParaRPr lang="es-MX"/>
          </a:p>
        </p:txBody>
      </p:sp>
      <p:sp>
        <p:nvSpPr>
          <p:cNvPr id="5" name="1 Título"/>
          <p:cNvSpPr>
            <a:spLocks noGrp="1"/>
          </p:cNvSpPr>
          <p:nvPr>
            <p:ph type="title"/>
          </p:nvPr>
        </p:nvSpPr>
        <p:spPr>
          <a:xfrm>
            <a:off x="1043608" y="3284984"/>
            <a:ext cx="7200800" cy="1008112"/>
          </a:xfrm>
          <a:solidFill>
            <a:schemeClr val="tx2">
              <a:lumMod val="50000"/>
            </a:schemeClr>
          </a:solidFill>
        </p:spPr>
        <p:txBody>
          <a:bodyPr>
            <a:normAutofit/>
          </a:bodyPr>
          <a:lstStyle/>
          <a:p>
            <a:r>
              <a:rPr lang="es-MX" dirty="0" smtClean="0">
                <a:solidFill>
                  <a:schemeClr val="bg1"/>
                </a:solidFill>
              </a:rPr>
              <a:t>El tema conceptual para este taller será: </a:t>
            </a:r>
            <a:endParaRPr lang="es-MX" dirty="0">
              <a:solidFill>
                <a:schemeClr val="bg1"/>
              </a:solidFill>
            </a:endParaRPr>
          </a:p>
        </p:txBody>
      </p:sp>
    </p:spTree>
    <p:extLst>
      <p:ext uri="{BB962C8B-B14F-4D97-AF65-F5344CB8AC3E}">
        <p14:creationId xmlns:p14="http://schemas.microsoft.com/office/powerpoint/2010/main" val="2963595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http://www.fondoswiki.com/Uploads/fondoswiki.com/ImagenesGrandes/torre-eiffel.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5" t="-44" r="17112" b="44"/>
          <a:stretch/>
        </p:blipFill>
        <p:spPr bwMode="auto">
          <a:xfrm>
            <a:off x="0" y="-1880"/>
            <a:ext cx="9180512" cy="6859880"/>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1475656" y="4653136"/>
            <a:ext cx="6264696" cy="1200329"/>
          </a:xfrm>
          <a:prstGeom prst="rect">
            <a:avLst/>
          </a:prstGeom>
          <a:noFill/>
        </p:spPr>
        <p:txBody>
          <a:bodyPr wrap="square" rtlCol="0">
            <a:spAutoFit/>
          </a:bodyPr>
          <a:lstStyle/>
          <a:p>
            <a:pPr algn="ctr"/>
            <a:r>
              <a:rPr lang="es-MX" sz="3600" b="1" dirty="0" smtClean="0">
                <a:solidFill>
                  <a:schemeClr val="bg1">
                    <a:lumMod val="95000"/>
                  </a:schemeClr>
                </a:solidFill>
              </a:rPr>
              <a:t>La  torre Eiffel… Un recorrido cultural</a:t>
            </a:r>
            <a:endParaRPr lang="es-MX" sz="3600" b="1" dirty="0">
              <a:solidFill>
                <a:schemeClr val="bg1">
                  <a:lumMod val="95000"/>
                </a:schemeClr>
              </a:solidFill>
            </a:endParaRPr>
          </a:p>
        </p:txBody>
      </p:sp>
    </p:spTree>
    <p:extLst>
      <p:ext uri="{BB962C8B-B14F-4D97-AF65-F5344CB8AC3E}">
        <p14:creationId xmlns:p14="http://schemas.microsoft.com/office/powerpoint/2010/main" val="713655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s-ES" dirty="0"/>
              <a:t>La Torre Eiffel</a:t>
            </a:r>
            <a:endParaRPr lang="es-MX" dirty="0"/>
          </a:p>
        </p:txBody>
      </p:sp>
      <p:sp>
        <p:nvSpPr>
          <p:cNvPr id="3" name="2 Marcador de contenido"/>
          <p:cNvSpPr>
            <a:spLocks noGrp="1"/>
          </p:cNvSpPr>
          <p:nvPr>
            <p:ph idx="1"/>
          </p:nvPr>
        </p:nvSpPr>
        <p:spPr/>
        <p:txBody>
          <a:bodyPr/>
          <a:lstStyle/>
          <a:p>
            <a:pPr marL="0" indent="0">
              <a:buNone/>
            </a:pPr>
            <a:r>
              <a:rPr lang="es-MX" u="sng" dirty="0" smtClean="0"/>
              <a:t>La Torre Eiffel, inicialmente nombrada torre de 330 metros, es una estructura de hierro pudelado </a:t>
            </a:r>
            <a:r>
              <a:rPr lang="es-MX" b="1" baseline="30000" dirty="0" smtClean="0"/>
              <a:t>(1</a:t>
            </a:r>
            <a:r>
              <a:rPr lang="es-MX" dirty="0" smtClean="0"/>
              <a:t>) diseñada por el ingeniero francés </a:t>
            </a:r>
            <a:r>
              <a:rPr lang="es-MX" dirty="0" err="1" smtClean="0"/>
              <a:t>Gustave</a:t>
            </a:r>
            <a:r>
              <a:rPr lang="es-MX" dirty="0" smtClean="0"/>
              <a:t> Eiffel y sus colaboradores para la exposición universal de 1889 en París.</a:t>
            </a:r>
          </a:p>
          <a:p>
            <a:pPr marL="0" indent="0">
              <a:buNone/>
            </a:pPr>
            <a:endParaRPr lang="es-MX" dirty="0" smtClean="0"/>
          </a:p>
          <a:p>
            <a:pPr marL="0" indent="0">
              <a:buNone/>
            </a:pPr>
            <a:r>
              <a:rPr lang="es-MX" u="sng" dirty="0" smtClean="0"/>
              <a:t>Situada en el extremo del Campo de Marte a la orilla del río Sena,</a:t>
            </a:r>
            <a:r>
              <a:rPr lang="es-MX" dirty="0" smtClean="0"/>
              <a:t> este monumento, símbolo de Francia y su capital, </a:t>
            </a:r>
            <a:r>
              <a:rPr lang="es-MX" u="sng" dirty="0" smtClean="0"/>
              <a:t>fue el noveno lugar más visitado del país en 2006 y el monumento más visitado del mundo con 6.893.000</a:t>
            </a:r>
            <a:r>
              <a:rPr lang="es-MX" dirty="0" smtClean="0"/>
              <a:t> de visitantes en 2007.</a:t>
            </a:r>
          </a:p>
          <a:p>
            <a:endParaRPr lang="es-MX" dirty="0" smtClean="0"/>
          </a:p>
          <a:p>
            <a:endParaRPr lang="es-MX" dirty="0" smtClean="0"/>
          </a:p>
          <a:p>
            <a:endParaRPr lang="es-MX" dirty="0" smtClean="0"/>
          </a:p>
          <a:p>
            <a:endParaRPr lang="es-MX" dirty="0"/>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8</a:t>
            </a:fld>
            <a:endParaRPr lang="es-MX"/>
          </a:p>
        </p:txBody>
      </p:sp>
      <p:sp>
        <p:nvSpPr>
          <p:cNvPr id="5" name="4 Rectángulo"/>
          <p:cNvSpPr/>
          <p:nvPr/>
        </p:nvSpPr>
        <p:spPr>
          <a:xfrm>
            <a:off x="1043608" y="5373216"/>
            <a:ext cx="8100392" cy="72008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arenBoth"/>
            </a:pPr>
            <a:r>
              <a:rPr lang="es-MX" b="1" dirty="0" smtClean="0">
                <a:latin typeface="Optima" pitchFamily="34" charset="0"/>
              </a:rPr>
              <a:t>PUDELADO</a:t>
            </a:r>
            <a:r>
              <a:rPr lang="es-MX" dirty="0" smtClean="0">
                <a:latin typeface="Optima" pitchFamily="34" charset="0"/>
              </a:rPr>
              <a:t>: Técnica de refinado de hierro que en altas temperaturas  </a:t>
            </a:r>
          </a:p>
          <a:p>
            <a:pPr algn="ctr"/>
            <a:r>
              <a:rPr lang="es-MX" dirty="0" smtClean="0">
                <a:latin typeface="Optima" pitchFamily="34" charset="0"/>
              </a:rPr>
              <a:t>se convierte en hierro forjado.</a:t>
            </a:r>
            <a:endParaRPr lang="es-MX" dirty="0">
              <a:latin typeface="Optima" pitchFamily="34" charset="0"/>
            </a:endParaRPr>
          </a:p>
        </p:txBody>
      </p:sp>
    </p:spTree>
    <p:extLst>
      <p:ext uri="{BB962C8B-B14F-4D97-AF65-F5344CB8AC3E}">
        <p14:creationId xmlns:p14="http://schemas.microsoft.com/office/powerpoint/2010/main" val="2184063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93304" y="269776"/>
            <a:ext cx="7427168" cy="1143000"/>
          </a:xfrm>
        </p:spPr>
        <p:txBody>
          <a:bodyPr/>
          <a:lstStyle/>
          <a:p>
            <a:pPr algn="r"/>
            <a:r>
              <a:rPr lang="es-MX" dirty="0" smtClean="0"/>
              <a:t>…</a:t>
            </a:r>
            <a:endParaRPr lang="es-MX" dirty="0"/>
          </a:p>
        </p:txBody>
      </p:sp>
      <p:sp>
        <p:nvSpPr>
          <p:cNvPr id="3" name="2 Marcador de contenido"/>
          <p:cNvSpPr>
            <a:spLocks noGrp="1"/>
          </p:cNvSpPr>
          <p:nvPr>
            <p:ph idx="1"/>
          </p:nvPr>
        </p:nvSpPr>
        <p:spPr>
          <a:xfrm>
            <a:off x="1393304" y="1340768"/>
            <a:ext cx="7427168" cy="4165923"/>
          </a:xfrm>
        </p:spPr>
        <p:txBody>
          <a:bodyPr>
            <a:noAutofit/>
          </a:bodyPr>
          <a:lstStyle/>
          <a:p>
            <a:pPr marL="0" indent="0">
              <a:spcBef>
                <a:spcPts val="0"/>
              </a:spcBef>
              <a:buNone/>
            </a:pPr>
            <a:endParaRPr lang="es-ES" u="sng" dirty="0" smtClean="0"/>
          </a:p>
          <a:p>
            <a:pPr marL="0" indent="0">
              <a:spcBef>
                <a:spcPts val="0"/>
              </a:spcBef>
              <a:buNone/>
            </a:pPr>
            <a:r>
              <a:rPr lang="es-ES" u="sng" dirty="0" smtClean="0"/>
              <a:t>Tiene </a:t>
            </a:r>
            <a:r>
              <a:rPr lang="es-ES" u="sng" dirty="0"/>
              <a:t>una altura de 300 metros, prolongada más tarde con una antena a 325 metros, la Torre Eiffel fue la estructura más elevada del mundo durante más de 40 años,</a:t>
            </a:r>
            <a:r>
              <a:rPr lang="es-ES" dirty="0"/>
              <a:t> hasta que la superó el edificio de Chrysler, de Nueva York, en 1930</a:t>
            </a:r>
            <a:r>
              <a:rPr lang="es-ES" dirty="0" smtClean="0"/>
              <a:t>.</a:t>
            </a:r>
          </a:p>
          <a:p>
            <a:pPr marL="0" indent="0">
              <a:spcBef>
                <a:spcPts val="0"/>
              </a:spcBef>
              <a:buNone/>
            </a:pPr>
            <a:endParaRPr lang="es-ES" dirty="0"/>
          </a:p>
          <a:p>
            <a:pPr marL="0" indent="0">
              <a:spcBef>
                <a:spcPts val="0"/>
              </a:spcBef>
              <a:buNone/>
            </a:pPr>
            <a:r>
              <a:rPr lang="es-ES" u="sng" dirty="0"/>
              <a:t>Fue construida en dos años, dos meses y cinco días</a:t>
            </a:r>
            <a:r>
              <a:rPr lang="es-ES" dirty="0"/>
              <a:t> en controversia con los artistas de la época, que la veían como un </a:t>
            </a:r>
            <a:r>
              <a:rPr lang="es-ES" u="sng" dirty="0"/>
              <a:t>monstruo de hierro. </a:t>
            </a:r>
          </a:p>
          <a:p>
            <a:pPr marL="0" indent="0">
              <a:spcBef>
                <a:spcPts val="0"/>
              </a:spcBef>
              <a:buNone/>
            </a:pPr>
            <a:endParaRPr lang="es-ES" dirty="0"/>
          </a:p>
          <a:p>
            <a:pPr marL="0" indent="0">
              <a:spcBef>
                <a:spcPts val="0"/>
              </a:spcBef>
              <a:buNone/>
            </a:pPr>
            <a:r>
              <a:rPr lang="es-ES" dirty="0"/>
              <a:t>Inicialmente utilizada para pruebas del ejército con antenas de comunicación.</a:t>
            </a:r>
            <a:endParaRPr lang="es-MX" dirty="0"/>
          </a:p>
          <a:p>
            <a:pPr>
              <a:spcBef>
                <a:spcPts val="0"/>
              </a:spcBef>
            </a:pPr>
            <a:endParaRPr lang="es-MX" dirty="0"/>
          </a:p>
        </p:txBody>
      </p:sp>
      <p:sp>
        <p:nvSpPr>
          <p:cNvPr id="4" name="3 Marcador de número de diapositiva"/>
          <p:cNvSpPr>
            <a:spLocks noGrp="1"/>
          </p:cNvSpPr>
          <p:nvPr>
            <p:ph type="sldNum" sz="quarter" idx="12"/>
          </p:nvPr>
        </p:nvSpPr>
        <p:spPr/>
        <p:txBody>
          <a:bodyPr/>
          <a:lstStyle/>
          <a:p>
            <a:fld id="{0644ECCA-68FA-43AD-8768-8AF56CE5C2F7}" type="slidenum">
              <a:rPr lang="es-MX" smtClean="0"/>
              <a:pPr/>
              <a:t>9</a:t>
            </a:fld>
            <a:endParaRPr lang="es-MX"/>
          </a:p>
        </p:txBody>
      </p:sp>
    </p:spTree>
    <p:extLst>
      <p:ext uri="{BB962C8B-B14F-4D97-AF65-F5344CB8AC3E}">
        <p14:creationId xmlns:p14="http://schemas.microsoft.com/office/powerpoint/2010/main" val="4281758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TotalTime>
  <Words>2890</Words>
  <Application>Microsoft Office PowerPoint</Application>
  <PresentationFormat>Presentación en pantalla (4:3)</PresentationFormat>
  <Paragraphs>461</Paragraphs>
  <Slides>46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46</vt:i4>
      </vt:variant>
    </vt:vector>
  </HeadingPairs>
  <TitlesOfParts>
    <vt:vector size="52" baseType="lpstr">
      <vt:lpstr>Arial</vt:lpstr>
      <vt:lpstr>Calibri</vt:lpstr>
      <vt:lpstr>Optima</vt:lpstr>
      <vt:lpstr>Symbol</vt:lpstr>
      <vt:lpstr>Times New Roman</vt:lpstr>
      <vt:lpstr>Tema de Office</vt:lpstr>
      <vt:lpstr>Presentación de PowerPoint</vt:lpstr>
      <vt:lpstr>Presentación de PowerPoint</vt:lpstr>
      <vt:lpstr>Presentación de PowerPoint</vt:lpstr>
      <vt:lpstr>                                                          Haciendo un recordatorio… ¿Qué es una analogía? </vt:lpstr>
      <vt:lpstr>Presentación de PowerPoint</vt:lpstr>
      <vt:lpstr>El tema conceptual para este taller será: </vt:lpstr>
      <vt:lpstr>Presentación de PowerPoint</vt:lpstr>
      <vt:lpstr>La Torre Eiffel</vt:lpstr>
      <vt:lpstr>…</vt:lpstr>
      <vt:lpstr>Actividad 2</vt:lpstr>
      <vt:lpstr>Actividad 3 …El diagnóstico</vt:lpstr>
      <vt:lpstr>Presentación de PowerPoint</vt:lpstr>
      <vt:lpstr>Actividad 4</vt:lpstr>
      <vt:lpstr>    Algunas reflexiones sobre las problemáticas  </vt:lpstr>
      <vt:lpstr>Presentación de PowerPoint</vt:lpstr>
      <vt:lpstr>Ante una dificultad o problema…</vt:lpstr>
      <vt:lpstr>Actividad 5 Réplica de la Torre Eiffel</vt:lpstr>
      <vt:lpstr>Criterios de evaluación de la réplica</vt:lpstr>
      <vt:lpstr>…continuación</vt:lpstr>
      <vt:lpstr>Para completar la actividad</vt:lpstr>
      <vt:lpstr>La Torre Eiffel</vt:lpstr>
      <vt:lpstr>La Torre Eiffel</vt:lpstr>
      <vt:lpstr>Ejercicio puente</vt:lpstr>
      <vt:lpstr>La analogía</vt:lpstr>
      <vt:lpstr>Regresando  a la Torre Eiffel</vt:lpstr>
      <vt:lpstr>Datos técnicos</vt:lpstr>
      <vt:lpstr>Datos técnicos</vt:lpstr>
      <vt:lpstr>Preguntas puente</vt:lpstr>
      <vt:lpstr>La analogía</vt:lpstr>
      <vt:lpstr>El referente</vt:lpstr>
      <vt:lpstr>Validez de los instrumentos  de evaluación de competencias</vt:lpstr>
      <vt:lpstr>Validez de los instrumentos  de evaluación de competencias</vt:lpstr>
      <vt:lpstr>Confiabilidad de los instrumentos  de evaluación de competencias</vt:lpstr>
      <vt:lpstr>…Algunos instrumentos</vt:lpstr>
      <vt:lpstr>¿Cómo se diseña  un instrumento de valoración de competencias?</vt:lpstr>
      <vt:lpstr>¿Cómo se diseña  un instrumento de valoración de competencias?</vt:lpstr>
      <vt:lpstr>Hora de evaluar el proyecto…</vt:lpstr>
      <vt:lpstr>Rúbrica</vt:lpstr>
      <vt:lpstr>Ventajas y desventajas</vt:lpstr>
      <vt:lpstr>Sugerencia de aplicación: </vt:lpstr>
      <vt:lpstr>Para elaborar una rúbrica es necesario:</vt:lpstr>
      <vt:lpstr>Ejemplo de rúbrica  Proyecto: ___________________________________________  Asignatura:¨_______________    Grado______   Grupo______</vt:lpstr>
      <vt:lpstr>Presentación de PowerPoint</vt:lpstr>
      <vt:lpstr>Actividad de cierre</vt:lpstr>
      <vt:lpstr>Reflexión final</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Finanzas</dc:creator>
  <cp:lastModifiedBy>ACER</cp:lastModifiedBy>
  <cp:revision>57</cp:revision>
  <dcterms:created xsi:type="dcterms:W3CDTF">2013-02-17T21:13:02Z</dcterms:created>
  <dcterms:modified xsi:type="dcterms:W3CDTF">2021-03-03T18:02:03Z</dcterms:modified>
</cp:coreProperties>
</file>