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" clrIdx="0">
    <p:extLst>
      <p:ext uri="{19B8F6BF-5375-455C-9EA6-DF929625EA0E}">
        <p15:presenceInfo xmlns:p15="http://schemas.microsoft.com/office/powerpoint/2012/main" userId="74556765a0b69a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37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01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19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49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28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60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1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35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0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5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44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B92D7-51C0-497F-8429-9304E488AD55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9BB8-81DA-43CE-8B2F-69D4899E9B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38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08"/>
          </a:xfrm>
        </p:spPr>
      </p:pic>
      <p:pic>
        <p:nvPicPr>
          <p:cNvPr id="7" name="Imagen 6" descr="C:\Users\vicky\Desktop\Sin título.jp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910" y="1055077"/>
            <a:ext cx="5208894" cy="52191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2508661" y="1223157"/>
            <a:ext cx="7760755" cy="19236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i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Britannic Bold" panose="020B0903060703020204" pitchFamily="34" charset="0"/>
              </a:rPr>
              <a:t>Jardín de Niños Juan A. Mateos</a:t>
            </a:r>
          </a:p>
          <a:p>
            <a:pPr algn="ctr"/>
            <a:r>
              <a:rPr lang="es-ES" sz="2500" b="1" dirty="0">
                <a:ln w="9525">
                  <a:solidFill>
                    <a:schemeClr val="bg1"/>
                  </a:solidFill>
                  <a:prstDash val="solid"/>
                </a:ln>
                <a:latin typeface="Britannic Bold" panose="020B0903060703020204" pitchFamily="34" charset="0"/>
              </a:rPr>
              <a:t>CCT 15EJN2378F</a:t>
            </a:r>
            <a:endParaRPr lang="es-ES" sz="2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algn="ctr"/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965549" y="2592763"/>
            <a:ext cx="68469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n w="9525">
                  <a:solidFill>
                    <a:schemeClr val="bg1"/>
                  </a:solidFill>
                  <a:prstDash val="solid"/>
                </a:ln>
                <a:latin typeface="Britannic Bold" panose="020B0903060703020204" pitchFamily="34" charset="0"/>
              </a:rPr>
              <a:t>Av. Benito Juárez No. 17 Fraccionamiento San Lorenzo, Chimalhuacán Estado de México.</a:t>
            </a:r>
          </a:p>
          <a:p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65549" y="3700759"/>
            <a:ext cx="730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Profra. Victoria Félix Martínez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538591" y="4408645"/>
            <a:ext cx="5700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smtClean="0">
                <a:solidFill>
                  <a:srgbClr val="FF0066"/>
                </a:solidFill>
                <a:latin typeface="Britannic Bold" panose="020B0903060703020204" pitchFamily="34" charset="0"/>
              </a:rPr>
              <a:t>“Recolección </a:t>
            </a:r>
            <a:r>
              <a:rPr lang="es-MX" sz="3600" b="1" i="1" dirty="0">
                <a:solidFill>
                  <a:srgbClr val="FF0066"/>
                </a:solidFill>
                <a:latin typeface="Britannic Bold" panose="020B0903060703020204" pitchFamily="34" charset="0"/>
              </a:rPr>
              <a:t>de frutas”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38200" y="5462988"/>
            <a:ext cx="4353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dirty="0">
                <a:latin typeface="Britannic Bold" panose="020B0903060703020204" pitchFamily="34" charset="0"/>
              </a:rPr>
              <a:t>3º. B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916402" y="5510972"/>
            <a:ext cx="4353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dirty="0">
                <a:latin typeface="Britannic Bold" panose="020B0903060703020204" pitchFamily="34" charset="0"/>
              </a:rPr>
              <a:t>02/MARZO/2021</a:t>
            </a:r>
          </a:p>
        </p:txBody>
      </p:sp>
    </p:spTree>
    <p:extLst>
      <p:ext uri="{BB962C8B-B14F-4D97-AF65-F5344CB8AC3E}">
        <p14:creationId xmlns:p14="http://schemas.microsoft.com/office/powerpoint/2010/main" val="400652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451" y="0"/>
            <a:ext cx="12455451" cy="685799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l="19154" t="20909" r="19692" b="12597"/>
          <a:stretch/>
        </p:blipFill>
        <p:spPr>
          <a:xfrm>
            <a:off x="1800663" y="1294229"/>
            <a:ext cx="7990449" cy="4884726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2412605" y="615185"/>
            <a:ext cx="73785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PLAN DE INTERVENCIÓN</a:t>
            </a:r>
          </a:p>
        </p:txBody>
      </p:sp>
    </p:spTree>
    <p:extLst>
      <p:ext uri="{BB962C8B-B14F-4D97-AF65-F5344CB8AC3E}">
        <p14:creationId xmlns:p14="http://schemas.microsoft.com/office/powerpoint/2010/main" val="66023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451" y="0"/>
            <a:ext cx="12455451" cy="6857999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2412605" y="615185"/>
            <a:ext cx="73785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PLAN DE INTERVENCIÓN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2000" t="21115" r="12307" b="18343"/>
          <a:stretch/>
        </p:blipFill>
        <p:spPr>
          <a:xfrm>
            <a:off x="968685" y="1448971"/>
            <a:ext cx="9722761" cy="437227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121187C-6CFA-4281-B8BD-50E60BD1B4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733" y="4694375"/>
            <a:ext cx="2211538" cy="125708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93370C9C-0233-4A43-B2E4-30F86530B9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618" y="4293800"/>
            <a:ext cx="1965017" cy="205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4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46"/>
          <a:stretch/>
        </p:blipFill>
        <p:spPr>
          <a:xfrm>
            <a:off x="0" y="2228045"/>
            <a:ext cx="12192000" cy="4638789"/>
          </a:xfrm>
        </p:spPr>
      </p:pic>
      <p:sp>
        <p:nvSpPr>
          <p:cNvPr id="9" name="CuadroTexto 8"/>
          <p:cNvSpPr txBox="1"/>
          <p:nvPr/>
        </p:nvSpPr>
        <p:spPr>
          <a:xfrm>
            <a:off x="838200" y="2704563"/>
            <a:ext cx="1051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Las matemáticas que aprenden y usan los niños durante las primeras edades son matemáticas intuitivas, y las aprenden en el marco de experiencias informales (NCTM, 2003). </a:t>
            </a:r>
            <a:r>
              <a:rPr lang="es-MX" dirty="0" err="1"/>
              <a:t>Baroody</a:t>
            </a:r>
            <a:r>
              <a:rPr lang="es-MX" dirty="0"/>
              <a:t> (1987) acuña el término “matemáticas informales” precisamente para referirse a estas prácticas informales. Este autor pone de manifiesto que los niños de las primeras edades recopilan, a menudo, una gran riqueza de conocimientos sobre temas que les interesan, y a partir de estos intereses y actividades cotidianas es como van desarrollando su pensamiento matemático. Entre estos intereses están la recolección de datos, su representación e interpretación.</a:t>
            </a:r>
          </a:p>
          <a:p>
            <a:r>
              <a:rPr lang="es-MX" dirty="0"/>
              <a:t>Es importante que trabajemos a partir de situaciones de la  vida cotidiana, que motiven a los alumnos, a comprender por qué las matemáticas son útiles y necesarias, para que comprendan  como se emplean  en la sociedad y en la vida cotidiana.</a:t>
            </a:r>
          </a:p>
          <a:p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2554273" y="2055814"/>
            <a:ext cx="73785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sustento</a:t>
            </a:r>
          </a:p>
        </p:txBody>
      </p:sp>
    </p:spTree>
    <p:extLst>
      <p:ext uri="{BB962C8B-B14F-4D97-AF65-F5344CB8AC3E}">
        <p14:creationId xmlns:p14="http://schemas.microsoft.com/office/powerpoint/2010/main" val="3255016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199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Algerian</vt:lpstr>
      <vt:lpstr>Arial</vt:lpstr>
      <vt:lpstr>Britannic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HP</cp:lastModifiedBy>
  <cp:revision>15</cp:revision>
  <dcterms:created xsi:type="dcterms:W3CDTF">2021-03-03T15:37:13Z</dcterms:created>
  <dcterms:modified xsi:type="dcterms:W3CDTF">2021-05-17T21:29:58Z</dcterms:modified>
</cp:coreProperties>
</file>