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8" r:id="rId6"/>
    <p:sldId id="259" r:id="rId7"/>
    <p:sldId id="261" r:id="rId8"/>
    <p:sldId id="269" r:id="rId9"/>
    <p:sldId id="262" r:id="rId10"/>
    <p:sldId id="270" r:id="rId11"/>
    <p:sldId id="271" r:id="rId12"/>
    <p:sldId id="266" r:id="rId13"/>
    <p:sldId id="267"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346200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397239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4857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377683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199799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367661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24106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150741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209606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358942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8DBD083-E07F-4D91-A27D-3AC05E59D714}" type="datetimeFigureOut">
              <a:rPr lang="es-MX" smtClean="0"/>
              <a:t>13/08/2020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C13994-DD2F-4E6D-95DC-76078BDB84CB}" type="slidenum">
              <a:rPr lang="es-MX" smtClean="0"/>
              <a:t>‹Nº›</a:t>
            </a:fld>
            <a:endParaRPr lang="es-MX"/>
          </a:p>
        </p:txBody>
      </p:sp>
    </p:spTree>
    <p:extLst>
      <p:ext uri="{BB962C8B-B14F-4D97-AF65-F5344CB8AC3E}">
        <p14:creationId xmlns:p14="http://schemas.microsoft.com/office/powerpoint/2010/main" val="220543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BD083-E07F-4D91-A27D-3AC05E59D714}" type="datetimeFigureOut">
              <a:rPr lang="es-MX" smtClean="0"/>
              <a:t>13/08/2020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13994-DD2F-4E6D-95DC-76078BDB84CB}" type="slidenum">
              <a:rPr lang="es-MX" smtClean="0"/>
              <a:t>‹Nº›</a:t>
            </a:fld>
            <a:endParaRPr lang="es-MX"/>
          </a:p>
        </p:txBody>
      </p:sp>
    </p:spTree>
    <p:extLst>
      <p:ext uri="{BB962C8B-B14F-4D97-AF65-F5344CB8AC3E}">
        <p14:creationId xmlns:p14="http://schemas.microsoft.com/office/powerpoint/2010/main" val="33143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eklogo.com/images/E/Escudo_del_Estado_de_M__xico-logo-4E0659092C-seeklogo.com.gif"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s.slideshare.net/silver82a/ensayo-estrategias-de-aprendizaje-36420538" TargetMode="External"/><Relationship Id="rId2" Type="http://schemas.openxmlformats.org/officeDocument/2006/relationships/hyperlink" Target="https://www.redalyc.org/articulo.oa?id=175/17514484006" TargetMode="External"/><Relationship Id="rId1" Type="http://schemas.openxmlformats.org/officeDocument/2006/relationships/slideLayout" Target="../slideLayouts/slideLayout2.xml"/><Relationship Id="rId5" Type="http://schemas.openxmlformats.org/officeDocument/2006/relationships/hyperlink" Target="http://prepatlajomulco.sems.udg.mx/sites/default/files/1._diaz-barriga_fundamentos_buenoestrategias_2.pdf" TargetMode="External"/><Relationship Id="rId4" Type="http://schemas.openxmlformats.org/officeDocument/2006/relationships/hyperlink" Target="http://investigacion.ilce.edu.mx/panel_control/doc/D%C3%ADaz-Barriga.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12032" y="908720"/>
            <a:ext cx="6342469" cy="4524315"/>
          </a:xfrm>
          <a:prstGeom prst="rect">
            <a:avLst/>
          </a:prstGeom>
        </p:spPr>
        <p:txBody>
          <a:bodyPr wrap="square">
            <a:spAutoFit/>
          </a:bodyPr>
          <a:lstStyle/>
          <a:p>
            <a:pPr lvl="0" algn="ctr" fontAlgn="base">
              <a:spcBef>
                <a:spcPct val="0"/>
              </a:spcBef>
              <a:spcAft>
                <a:spcPct val="0"/>
              </a:spcAft>
            </a:pPr>
            <a:r>
              <a:rPr kumimoji="0" lang="es-MX" sz="120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2020</a:t>
            </a:r>
            <a:r>
              <a:rPr kumimoji="0" lang="es-MX" sz="1200" i="0" u="none" strike="noStrike" cap="none" normalizeH="0" dirty="0">
                <a:ln>
                  <a:noFill/>
                </a:ln>
                <a:solidFill>
                  <a:schemeClr val="tx1"/>
                </a:solidFill>
                <a:effectLst/>
                <a:latin typeface="Calibri" pitchFamily="34" charset="0"/>
                <a:ea typeface="Times New Roman" pitchFamily="18" charset="0"/>
                <a:cs typeface="Times New Roman" pitchFamily="18" charset="0"/>
              </a:rPr>
              <a:t> .” AÑO DE LAURA MÉNDEZ DE CUENCIA; EMBLEMA DE LA MUJER MEXIQUENSE”.</a:t>
            </a:r>
            <a:endParaRPr kumimoji="0" lang="es-MX" sz="1200" i="0" u="none" strike="noStrike" cap="none" normalizeH="0" baseline="0" dirty="0">
              <a:ln>
                <a:noFill/>
              </a:ln>
              <a:solidFill>
                <a:schemeClr val="tx1"/>
              </a:solidFill>
              <a:effectLst/>
              <a:latin typeface="Calibri" pitchFamily="34" charset="0"/>
              <a:ea typeface="Times New Roman" pitchFamily="18" charset="0"/>
              <a:cs typeface="Times New Roman" pitchFamily="18" charset="0"/>
            </a:endParaRPr>
          </a:p>
          <a:p>
            <a:pPr lvl="0" algn="ctr" fontAlgn="base">
              <a:spcBef>
                <a:spcPct val="0"/>
              </a:spcBef>
              <a:spcAft>
                <a:spcPct val="0"/>
              </a:spcAft>
            </a:pPr>
            <a:r>
              <a:rPr kumimoji="0" lang="es-MX" sz="140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ESCUELA SECUNDARIA OFICIAL NO.</a:t>
            </a:r>
            <a:r>
              <a:rPr kumimoji="0" lang="es-MX" sz="1400" i="0" u="none" strike="noStrike" cap="none" normalizeH="0" dirty="0">
                <a:ln>
                  <a:noFill/>
                </a:ln>
                <a:solidFill>
                  <a:schemeClr val="tx1"/>
                </a:solidFill>
                <a:effectLst/>
                <a:latin typeface="Calibri" pitchFamily="34" charset="0"/>
                <a:ea typeface="Times New Roman" pitchFamily="18" charset="0"/>
                <a:cs typeface="Times New Roman" pitchFamily="18" charset="0"/>
              </a:rPr>
              <a:t> </a:t>
            </a:r>
            <a:r>
              <a:rPr kumimoji="0" lang="es-MX" sz="140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0741</a:t>
            </a:r>
          </a:p>
          <a:p>
            <a:pPr lvl="0" algn="ctr" fontAlgn="base">
              <a:spcBef>
                <a:spcPct val="0"/>
              </a:spcBef>
              <a:spcAft>
                <a:spcPct val="0"/>
              </a:spcAft>
            </a:pPr>
            <a:r>
              <a:rPr lang="es-MX" sz="1400" dirty="0">
                <a:latin typeface="Calibri" pitchFamily="34" charset="0"/>
                <a:ea typeface="Times New Roman" pitchFamily="18" charset="0"/>
                <a:cs typeface="Times New Roman" pitchFamily="18" charset="0"/>
              </a:rPr>
              <a:t>“DIEGO RIVERA”.</a:t>
            </a:r>
          </a:p>
          <a:p>
            <a:pPr lvl="0" algn="ctr" fontAlgn="base">
              <a:spcBef>
                <a:spcPct val="0"/>
              </a:spcBef>
              <a:spcAft>
                <a:spcPct val="0"/>
              </a:spcAft>
            </a:pPr>
            <a:r>
              <a:rPr lang="es-MX" sz="1400" dirty="0">
                <a:latin typeface="Calibri" pitchFamily="34" charset="0"/>
                <a:ea typeface="Times New Roman" pitchFamily="18" charset="0"/>
                <a:cs typeface="Times New Roman" pitchFamily="18" charset="0"/>
              </a:rPr>
              <a:t> TURNO VESPERTINO</a:t>
            </a:r>
            <a:endParaRPr kumimoji="0" lang="es-MX" sz="1400"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s-MX"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C.C.T. 15EES1639D</a:t>
            </a:r>
          </a:p>
          <a:p>
            <a:pPr lvl="0" algn="ctr" eaLnBrk="0" fontAlgn="base" hangingPunct="0">
              <a:spcBef>
                <a:spcPct val="0"/>
              </a:spcBef>
              <a:spcAft>
                <a:spcPct val="0"/>
              </a:spcAft>
            </a:pPr>
            <a:r>
              <a:rPr kumimoji="0" lang="es-MX"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FRACCIONAMIENTO EL TEJOCOTE, TEXCOCO; MÉXICO</a:t>
            </a:r>
          </a:p>
          <a:p>
            <a:pPr lvl="0" algn="ctr" eaLnBrk="0" fontAlgn="base" hangingPunct="0">
              <a:spcBef>
                <a:spcPct val="0"/>
              </a:spcBef>
              <a:spcAft>
                <a:spcPct val="0"/>
              </a:spcAft>
            </a:pPr>
            <a:r>
              <a:rPr kumimoji="0" lang="es-MX"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lang="es-MX" b="1" u="sng" dirty="0">
                <a:latin typeface="Calibri" pitchFamily="34" charset="0"/>
                <a:cs typeface="Times New Roman" pitchFamily="18" charset="0"/>
              </a:rPr>
              <a:t>IMPORTANCIA DE LAS </a:t>
            </a:r>
          </a:p>
          <a:p>
            <a:pPr lvl="0" algn="ctr" eaLnBrk="0" fontAlgn="base" hangingPunct="0">
              <a:spcBef>
                <a:spcPct val="0"/>
              </a:spcBef>
              <a:spcAft>
                <a:spcPct val="0"/>
              </a:spcAft>
            </a:pPr>
            <a:r>
              <a:rPr kumimoji="0" lang="es-MX" b="1" i="0" u="sng" strike="noStrike" cap="none" normalizeH="0" baseline="0" dirty="0">
                <a:ln>
                  <a:noFill/>
                </a:ln>
                <a:solidFill>
                  <a:schemeClr val="tx1"/>
                </a:solidFill>
                <a:effectLst/>
                <a:latin typeface="Calibri" pitchFamily="34" charset="0"/>
                <a:cs typeface="Times New Roman" pitchFamily="18" charset="0"/>
              </a:rPr>
              <a:t>ESTRATEGIAS DE APRENDIZAJE, PARA  APOYAR EL</a:t>
            </a:r>
            <a:r>
              <a:rPr kumimoji="0" lang="es-MX" b="1" i="0" u="sng" strike="noStrike" cap="none" normalizeH="0" dirty="0">
                <a:ln>
                  <a:noFill/>
                </a:ln>
                <a:solidFill>
                  <a:schemeClr val="tx1"/>
                </a:solidFill>
                <a:effectLst/>
                <a:latin typeface="Calibri" pitchFamily="34" charset="0"/>
                <a:cs typeface="Times New Roman" pitchFamily="18" charset="0"/>
              </a:rPr>
              <a:t> LOGRO DE </a:t>
            </a:r>
            <a:r>
              <a:rPr kumimoji="0" lang="es-MX" b="1" i="0" u="sng" strike="noStrike" cap="none" normalizeH="0" baseline="0" dirty="0">
                <a:ln>
                  <a:noFill/>
                </a:ln>
                <a:solidFill>
                  <a:schemeClr val="tx1"/>
                </a:solidFill>
                <a:effectLst/>
                <a:latin typeface="Calibri" pitchFamily="34" charset="0"/>
                <a:cs typeface="Times New Roman" pitchFamily="18" charset="0"/>
              </a:rPr>
              <a:t>LOS APRENDIZAJES ESPERADOS.</a:t>
            </a:r>
          </a:p>
          <a:p>
            <a:pPr lvl="0" algn="ctr" eaLnBrk="0" fontAlgn="base" hangingPunct="0">
              <a:spcBef>
                <a:spcPct val="0"/>
              </a:spcBef>
              <a:spcAft>
                <a:spcPct val="0"/>
              </a:spcAft>
            </a:pPr>
            <a:endParaRPr kumimoji="0" lang="es-MX"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endParaRPr kumimoji="0" lang="es-MX" i="0" u="none" strike="noStrike" cap="none" normalizeH="0" baseline="0" dirty="0">
              <a:ln>
                <a:noFill/>
              </a:ln>
              <a:solidFill>
                <a:schemeClr val="tx1"/>
              </a:solidFill>
              <a:effectLst/>
              <a:latin typeface="Calibri" pitchFamily="34" charset="0"/>
              <a:ea typeface="Times New Roman" pitchFamily="18" charset="0"/>
              <a:cs typeface="Times New Roman" pitchFamily="18" charset="0"/>
            </a:endParaRPr>
          </a:p>
          <a:p>
            <a:pPr algn="ctr" eaLnBrk="0" fontAlgn="base" hangingPunct="0">
              <a:spcBef>
                <a:spcPct val="0"/>
              </a:spcBef>
              <a:spcAft>
                <a:spcPct val="0"/>
              </a:spcAft>
            </a:pPr>
            <a:r>
              <a:rPr lang="es-MX" dirty="0">
                <a:latin typeface="Calibri" pitchFamily="34" charset="0"/>
                <a:ea typeface="Times New Roman" pitchFamily="18" charset="0"/>
                <a:cs typeface="Times New Roman" pitchFamily="18" charset="0"/>
              </a:rPr>
              <a:t>PROFRA. MA. DEL ROSARIO MÉNDEZ LÓPEZ</a:t>
            </a:r>
          </a:p>
          <a:p>
            <a:pPr algn="ctr" eaLnBrk="0" fontAlgn="base" hangingPunct="0">
              <a:spcBef>
                <a:spcPct val="0"/>
              </a:spcBef>
              <a:spcAft>
                <a:spcPct val="0"/>
              </a:spcAft>
            </a:pPr>
            <a:endParaRPr lang="es-MX" dirty="0">
              <a:latin typeface="Calibri" pitchFamily="34" charset="0"/>
              <a:ea typeface="Times New Roman" pitchFamily="18" charset="0"/>
              <a:cs typeface="Times New Roman" pitchFamily="18" charset="0"/>
            </a:endParaRPr>
          </a:p>
          <a:p>
            <a:pPr algn="ctr" eaLnBrk="0" fontAlgn="base" hangingPunct="0">
              <a:spcBef>
                <a:spcPct val="0"/>
              </a:spcBef>
              <a:spcAft>
                <a:spcPct val="0"/>
              </a:spcAft>
            </a:pPr>
            <a:r>
              <a:rPr lang="es-MX" dirty="0">
                <a:latin typeface="Calibri" pitchFamily="34" charset="0"/>
                <a:ea typeface="Times New Roman" pitchFamily="18" charset="0"/>
                <a:cs typeface="Times New Roman" pitchFamily="18" charset="0"/>
              </a:rPr>
              <a:t>CICLO ESCOLAR 2019-2020</a:t>
            </a:r>
          </a:p>
          <a:p>
            <a:pPr algn="ctr" eaLnBrk="0" fontAlgn="base" hangingPunct="0">
              <a:spcBef>
                <a:spcPct val="0"/>
              </a:spcBef>
              <a:spcAft>
                <a:spcPct val="0"/>
              </a:spcAft>
            </a:pPr>
            <a:endParaRPr lang="es-MX" dirty="0">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s-MX" dirty="0">
                <a:latin typeface="Arial" pitchFamily="34" charset="0"/>
                <a:cs typeface="Arial" pitchFamily="34" charset="0"/>
              </a:rPr>
              <a:t>TEXCOCO, MÉX;  16/JULIO/2020</a:t>
            </a:r>
            <a:endParaRPr kumimoji="0" lang="es-MX" i="0" u="none" strike="noStrike" cap="none" normalizeH="0" dirty="0">
              <a:ln>
                <a:noFill/>
              </a:ln>
              <a:solidFill>
                <a:schemeClr val="tx1"/>
              </a:solidFill>
              <a:effectLst/>
              <a:latin typeface="Arial" pitchFamily="34" charset="0"/>
              <a:cs typeface="Arial" pitchFamily="34" charset="0"/>
            </a:endParaRPr>
          </a:p>
        </p:txBody>
      </p:sp>
      <p:pic>
        <p:nvPicPr>
          <p:cNvPr id="6" name="Imagen 18" descr="Descripción: Ver imagen en tamaño comple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068" y="926524"/>
            <a:ext cx="600964" cy="762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esultado de imagen para logo estado de mexic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4501" y="548679"/>
            <a:ext cx="1209988" cy="1144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989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6"/>
            <a:ext cx="8147248" cy="5433467"/>
          </a:xfrm>
        </p:spPr>
        <p:txBody>
          <a:bodyPr>
            <a:normAutofit fontScale="85000" lnSpcReduction="10000"/>
          </a:bodyPr>
          <a:lstStyle/>
          <a:p>
            <a:pPr algn="just"/>
            <a:r>
              <a:rPr lang="es-MX" b="1" dirty="0"/>
              <a:t>Las estrategias de recirculación de la información </a:t>
            </a:r>
            <a:r>
              <a:rPr lang="es-MX" dirty="0"/>
              <a:t>se consideran como las más primitivas empleadas por cualquier aprendiz (especialmente la recirculación simple, dado que niños en edad preescolar ya son capaces de utilizarlas cuando se requieren. Véase </a:t>
            </a:r>
            <a:r>
              <a:rPr lang="es-MX" dirty="0" err="1"/>
              <a:t>Kail</a:t>
            </a:r>
            <a:r>
              <a:rPr lang="es-MX" dirty="0"/>
              <a:t> 1994).</a:t>
            </a:r>
          </a:p>
          <a:p>
            <a:pPr algn="just"/>
            <a:r>
              <a:rPr lang="es-MX" b="1" dirty="0"/>
              <a:t>Las estrategias de repaso simple y complejo </a:t>
            </a:r>
            <a:r>
              <a:rPr lang="es-MX" dirty="0"/>
              <a:t>son útiles especialmente cuando los materiales que se han de aprender no poseen o tienen escasa significatividad lógica, o cuando tienen poca significatividad psicológica para el aprendiz; de hecho puede decirse que son (en especial el repaso simple) las estrategias básicas para el logro de aprendizajes repetitivos o memorísticos (Alonso, 1991; Pozo, 1989). </a:t>
            </a:r>
          </a:p>
        </p:txBody>
      </p:sp>
    </p:spTree>
    <p:extLst>
      <p:ext uri="{BB962C8B-B14F-4D97-AF65-F5344CB8AC3E}">
        <p14:creationId xmlns:p14="http://schemas.microsoft.com/office/powerpoint/2010/main" val="260914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692696"/>
            <a:ext cx="8013576" cy="5976664"/>
          </a:xfrm>
        </p:spPr>
        <p:txBody>
          <a:bodyPr>
            <a:noAutofit/>
          </a:bodyPr>
          <a:lstStyle/>
          <a:p>
            <a:pPr algn="just"/>
            <a:r>
              <a:rPr lang="es-MX" sz="2000" b="1" dirty="0"/>
              <a:t>Las estrategias de elaboración </a:t>
            </a:r>
            <a:r>
              <a:rPr lang="es-MX" sz="2000" dirty="0"/>
              <a:t>suponen básicamente integrar y relacionar la nueva información que ha de aprenderse con los conocimientos previos pertinentes (</a:t>
            </a:r>
            <a:r>
              <a:rPr lang="es-MX" sz="2000" dirty="0" err="1"/>
              <a:t>Elosúa</a:t>
            </a:r>
            <a:r>
              <a:rPr lang="es-MX" sz="2000" dirty="0"/>
              <a:t> y García, 1993). básicamente de dos tipos: simple y compleja; la distinción entre ambas radica en el nivel de profundidad con que se establezca la integración. También puede distinguirse entre elaboración visual (v. gr., imágenes visuales simples y complejas) y verbal-semántica (v. gr., estrategia de "parafraseo”, elaboración inferencial o temática, etcétera). Es evidente que estas estrategias permiten un tratamiento y una codificación más sofisticados de la información que se ha de aprender, porque atienden de manera básica a su significado y no a sus aspectos superficiales.</a:t>
            </a:r>
          </a:p>
          <a:p>
            <a:pPr algn="just"/>
            <a:r>
              <a:rPr lang="es-MX" sz="2000" b="1" dirty="0"/>
              <a:t>Las estrategias de organización de la información </a:t>
            </a:r>
            <a:r>
              <a:rPr lang="es-MX" sz="2000" dirty="0"/>
              <a:t>permiten hacer una </a:t>
            </a:r>
            <a:r>
              <a:rPr lang="es-MX" sz="2000" dirty="0" err="1"/>
              <a:t>reorganizacion</a:t>
            </a:r>
            <a:r>
              <a:rPr lang="es-MX" sz="2000" dirty="0"/>
              <a:t> constructiva de la información que ha de aprenderse. Mediante el uso de dichas estrategias es posible organizar, agrupar o clasificar la información, con la intención de lograr una representación correcta de ésta, explotando ya sea las relaciones posibles entre sus distintas partes y/ o las relaciones entre la información que se ha de aprender y las formas de organización esquemática internalizadas por el aprendiz (véase </a:t>
            </a:r>
            <a:r>
              <a:rPr lang="es-MX" sz="2000" dirty="0" err="1"/>
              <a:t>Monereo</a:t>
            </a:r>
            <a:r>
              <a:rPr lang="es-MX" sz="2000" dirty="0"/>
              <a:t>, 1990; Pozo, 1990).</a:t>
            </a:r>
          </a:p>
          <a:p>
            <a:pPr algn="just"/>
            <a:endParaRPr lang="es-MX" sz="2000" dirty="0"/>
          </a:p>
          <a:p>
            <a:pPr algn="just"/>
            <a:endParaRPr lang="es-MX" sz="2000" dirty="0"/>
          </a:p>
        </p:txBody>
      </p:sp>
    </p:spTree>
    <p:extLst>
      <p:ext uri="{BB962C8B-B14F-4D97-AF65-F5344CB8AC3E}">
        <p14:creationId xmlns:p14="http://schemas.microsoft.com/office/powerpoint/2010/main" val="14004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CONCLUSIÓN</a:t>
            </a:r>
          </a:p>
        </p:txBody>
      </p:sp>
      <p:sp>
        <p:nvSpPr>
          <p:cNvPr id="3" name="2 Marcador de contenido"/>
          <p:cNvSpPr>
            <a:spLocks noGrp="1"/>
          </p:cNvSpPr>
          <p:nvPr>
            <p:ph idx="1"/>
          </p:nvPr>
        </p:nvSpPr>
        <p:spPr/>
        <p:txBody>
          <a:bodyPr>
            <a:normAutofit fontScale="85000" lnSpcReduction="20000"/>
          </a:bodyPr>
          <a:lstStyle/>
          <a:p>
            <a:pPr marL="0" indent="0" algn="just">
              <a:buNone/>
            </a:pPr>
            <a:r>
              <a:rPr lang="es-MX" dirty="0"/>
              <a:t>Puedo concluir que las estrategias de aprendizaje facilitan en los estudiantes lo realmente significativo entre lo que ya saben y la nueva información como dice (Ausubel, 1963).</a:t>
            </a:r>
          </a:p>
          <a:p>
            <a:pPr marL="0" indent="0" algn="just">
              <a:buNone/>
            </a:pPr>
            <a:r>
              <a:rPr lang="es-MX" dirty="0"/>
              <a:t>La utilización de estrategias de aprendizaje en educación básica permite que el alumno adquiera conocimientos de manera significativa y concluya en el logro de los aprendizajes esperados.</a:t>
            </a:r>
          </a:p>
          <a:p>
            <a:pPr marL="0" indent="0" algn="just">
              <a:buNone/>
            </a:pPr>
            <a:r>
              <a:rPr lang="es-MX" dirty="0"/>
              <a:t>Además el diseño de  estrategias de aprendizaje permite que los alumnos aprendan de manera autónoma y continua , para que ellos puedan resolver situaciones a lo largo de su vida.</a:t>
            </a:r>
          </a:p>
        </p:txBody>
      </p:sp>
    </p:spTree>
    <p:extLst>
      <p:ext uri="{BB962C8B-B14F-4D97-AF65-F5344CB8AC3E}">
        <p14:creationId xmlns:p14="http://schemas.microsoft.com/office/powerpoint/2010/main" val="3259783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BIBLIOGRAFÍA</a:t>
            </a:r>
          </a:p>
        </p:txBody>
      </p:sp>
      <p:sp>
        <p:nvSpPr>
          <p:cNvPr id="3" name="2 Marcador de contenido"/>
          <p:cNvSpPr>
            <a:spLocks noGrp="1"/>
          </p:cNvSpPr>
          <p:nvPr>
            <p:ph idx="1"/>
          </p:nvPr>
        </p:nvSpPr>
        <p:spPr/>
        <p:txBody>
          <a:bodyPr>
            <a:normAutofit/>
          </a:bodyPr>
          <a:lstStyle/>
          <a:p>
            <a:pPr marL="0" indent="0" algn="just">
              <a:buNone/>
            </a:pPr>
            <a:r>
              <a:rPr lang="es-MX" sz="1800" dirty="0"/>
              <a:t>1.-Valle, Antonio, y González </a:t>
            </a:r>
            <a:r>
              <a:rPr lang="es-MX" sz="1800" dirty="0" err="1"/>
              <a:t>Cabanach</a:t>
            </a:r>
            <a:r>
              <a:rPr lang="es-MX" sz="1800" dirty="0"/>
              <a:t>, Ramón, y Cuevas González, Lino Manuel, y Fernández Suárez, Ana Patricia (1998). Las estrategias de aprendizaje: características básicas y su relevancia en el contexto escolar. </a:t>
            </a:r>
            <a:r>
              <a:rPr lang="es-MX" sz="1800" i="1" dirty="0"/>
              <a:t>Revista de </a:t>
            </a:r>
            <a:r>
              <a:rPr lang="es-MX" sz="1800" i="1" dirty="0" err="1"/>
              <a:t>Psicodidáctica</a:t>
            </a:r>
            <a:r>
              <a:rPr lang="es-MX" sz="1800" i="1" dirty="0"/>
              <a:t>, </a:t>
            </a:r>
            <a:r>
              <a:rPr lang="es-MX" sz="1800" dirty="0"/>
              <a:t>(6), 53-68. [Fecha de consulta 16 de julio de 2020]. ISSN: 1136-1034. Disponible en: </a:t>
            </a:r>
            <a:r>
              <a:rPr lang="es-MX" sz="1800" dirty="0">
                <a:hlinkClick r:id="rId2"/>
              </a:rPr>
              <a:t>https://www.redalyc.org/articulo.oa?id=175/17514484006</a:t>
            </a:r>
            <a:endParaRPr lang="es-MX" sz="1800" dirty="0"/>
          </a:p>
          <a:p>
            <a:pPr marL="0" indent="0" algn="just">
              <a:buNone/>
            </a:pPr>
            <a:r>
              <a:rPr lang="es-MX" sz="1800" dirty="0">
                <a:hlinkClick r:id="rId3"/>
              </a:rPr>
              <a:t>2.- https://es.slideshare.net/silver82a/ensayo-estrategias-de-aprendizaje-36420538</a:t>
            </a:r>
            <a:endParaRPr lang="es-MX" sz="1800" dirty="0"/>
          </a:p>
          <a:p>
            <a:pPr marL="0" indent="0" algn="just">
              <a:buNone/>
            </a:pPr>
            <a:r>
              <a:rPr lang="es-MX" sz="1800" dirty="0"/>
              <a:t>3.-</a:t>
            </a:r>
            <a:r>
              <a:rPr lang="es-MX" sz="1800" dirty="0">
                <a:hlinkClick r:id="rId4"/>
              </a:rPr>
              <a:t>http://investigacion.ilce.edu.mx/</a:t>
            </a:r>
            <a:r>
              <a:rPr lang="es-MX" sz="1800" dirty="0" err="1">
                <a:hlinkClick r:id="rId4"/>
              </a:rPr>
              <a:t>panel_control</a:t>
            </a:r>
            <a:r>
              <a:rPr lang="es-MX" sz="1800" dirty="0">
                <a:hlinkClick r:id="rId4"/>
              </a:rPr>
              <a:t>/</a:t>
            </a:r>
            <a:r>
              <a:rPr lang="es-MX" sz="1800" dirty="0" err="1">
                <a:hlinkClick r:id="rId4"/>
              </a:rPr>
              <a:t>doc</a:t>
            </a:r>
            <a:r>
              <a:rPr lang="es-MX" sz="1800" dirty="0">
                <a:hlinkClick r:id="rId4"/>
              </a:rPr>
              <a:t>/D%C3%ADaz-Barriga.pdf</a:t>
            </a:r>
            <a:endParaRPr lang="es-MX" sz="1800" dirty="0"/>
          </a:p>
          <a:p>
            <a:pPr marL="0" indent="0" algn="just">
              <a:buNone/>
            </a:pPr>
            <a:r>
              <a:rPr lang="es-MX" sz="1700" dirty="0"/>
              <a:t>4.-</a:t>
            </a:r>
            <a:r>
              <a:rPr lang="es-MX" sz="1800" dirty="0">
                <a:hlinkClick r:id="rId5"/>
              </a:rPr>
              <a:t>http://prepatlajomulco.sems.udg.mx/</a:t>
            </a:r>
            <a:r>
              <a:rPr lang="es-MX" sz="1800" dirty="0" err="1">
                <a:hlinkClick r:id="rId5"/>
              </a:rPr>
              <a:t>sites</a:t>
            </a:r>
            <a:r>
              <a:rPr lang="es-MX" sz="1800" dirty="0">
                <a:hlinkClick r:id="rId5"/>
              </a:rPr>
              <a:t>/default/files/1._diaz- barriga_fundamentos_buenoestrategias_2.pdf</a:t>
            </a:r>
            <a:endParaRPr lang="es-MX" sz="1700" dirty="0"/>
          </a:p>
          <a:p>
            <a:pPr marL="0" indent="0">
              <a:buNone/>
            </a:pPr>
            <a:endParaRPr lang="es-MX" dirty="0"/>
          </a:p>
        </p:txBody>
      </p:sp>
    </p:spTree>
    <p:extLst>
      <p:ext uri="{BB962C8B-B14F-4D97-AF65-F5344CB8AC3E}">
        <p14:creationId xmlns:p14="http://schemas.microsoft.com/office/powerpoint/2010/main" val="243865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INTRODUCCIÓN</a:t>
            </a:r>
          </a:p>
        </p:txBody>
      </p:sp>
      <p:sp>
        <p:nvSpPr>
          <p:cNvPr id="3" name="2 Marcador de contenido"/>
          <p:cNvSpPr>
            <a:spLocks noGrp="1"/>
          </p:cNvSpPr>
          <p:nvPr>
            <p:ph idx="1"/>
          </p:nvPr>
        </p:nvSpPr>
        <p:spPr/>
        <p:txBody>
          <a:bodyPr>
            <a:normAutofit/>
          </a:bodyPr>
          <a:lstStyle/>
          <a:p>
            <a:pPr marL="0" indent="0" algn="just">
              <a:buNone/>
            </a:pPr>
            <a:r>
              <a:rPr lang="es-MX" sz="2000" dirty="0"/>
              <a:t>El ser docente, implica ética, responsabilidad, amor a lo que se hace en el salón de clase, no solo se trata de transmitir conocimientos a los alumnos, sino que éstos sean en realidad significativos, productivos para lograr los aprendizajes esperados.</a:t>
            </a:r>
          </a:p>
          <a:p>
            <a:pPr marL="0" indent="0" algn="just">
              <a:buNone/>
            </a:pPr>
            <a:r>
              <a:rPr lang="es-MX" sz="2000" dirty="0"/>
              <a:t>Para ello, es necesario que como formadores de jóvenes, se debe aspirar a que éstos desarrollen conocimientos, actitudes y habilidades planteados  en los planes y programas de  educación básica.</a:t>
            </a:r>
          </a:p>
          <a:p>
            <a:pPr marL="0" indent="0" algn="just">
              <a:buNone/>
            </a:pPr>
            <a:r>
              <a:rPr lang="es-MX" sz="2000" dirty="0"/>
              <a:t>Y para avanzar hacia una mejor calidad de educación es preciso que se diseñen estrategias de aprendizaje que permitirá a los alumnos a aprender de manera autónoma y permanente,  así como enfrentar con éxito diversas situaciones que se les presenten en el transcurso de su vida</a:t>
            </a:r>
            <a:r>
              <a:rPr lang="es-MX" sz="1600" dirty="0"/>
              <a:t>.</a:t>
            </a:r>
          </a:p>
        </p:txBody>
      </p:sp>
    </p:spTree>
    <p:extLst>
      <p:ext uri="{BB962C8B-B14F-4D97-AF65-F5344CB8AC3E}">
        <p14:creationId xmlns:p14="http://schemas.microsoft.com/office/powerpoint/2010/main" val="396970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b="1" dirty="0"/>
              <a:t>OBJETIVO </a:t>
            </a:r>
            <a:br>
              <a:rPr lang="es-MX" b="1" dirty="0"/>
            </a:br>
            <a:endParaRPr lang="es-MX" b="1" dirty="0"/>
          </a:p>
        </p:txBody>
      </p:sp>
      <p:sp>
        <p:nvSpPr>
          <p:cNvPr id="5" name="4 Marcador de contenido"/>
          <p:cNvSpPr>
            <a:spLocks noGrp="1"/>
          </p:cNvSpPr>
          <p:nvPr>
            <p:ph idx="1"/>
          </p:nvPr>
        </p:nvSpPr>
        <p:spPr/>
        <p:txBody>
          <a:bodyPr/>
          <a:lstStyle/>
          <a:p>
            <a:pPr algn="just">
              <a:buFont typeface="Wingdings" panose="05000000000000000000" pitchFamily="2" charset="2"/>
              <a:buChar char="Ø"/>
            </a:pPr>
            <a:r>
              <a:rPr lang="es-MX" dirty="0"/>
              <a:t>Identificar estrategias aprendizaje   que permitan facilitar a los alumnos el logro de los aprendizajes esperados.</a:t>
            </a:r>
          </a:p>
        </p:txBody>
      </p:sp>
    </p:spTree>
    <p:extLst>
      <p:ext uri="{BB962C8B-B14F-4D97-AF65-F5344CB8AC3E}">
        <p14:creationId xmlns:p14="http://schemas.microsoft.com/office/powerpoint/2010/main" val="136640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¿QUÉ SON LAS ESTRATEGIAS DE APRENDIZAJE?</a:t>
            </a:r>
          </a:p>
        </p:txBody>
      </p:sp>
      <p:sp>
        <p:nvSpPr>
          <p:cNvPr id="3" name="2 Marcador de contenido"/>
          <p:cNvSpPr>
            <a:spLocks noGrp="1"/>
          </p:cNvSpPr>
          <p:nvPr>
            <p:ph idx="1"/>
          </p:nvPr>
        </p:nvSpPr>
        <p:spPr/>
        <p:txBody>
          <a:bodyPr>
            <a:normAutofit/>
          </a:bodyPr>
          <a:lstStyle/>
          <a:p>
            <a:pPr algn="just"/>
            <a:r>
              <a:rPr lang="es-MX" sz="2000" dirty="0"/>
              <a:t>Según </a:t>
            </a:r>
            <a:r>
              <a:rPr lang="es-MX" sz="2000" dirty="0" err="1"/>
              <a:t>Weinstein</a:t>
            </a:r>
            <a:r>
              <a:rPr lang="es-MX" sz="2000" dirty="0"/>
              <a:t> y Mayer "las estrategias de aprendizaje pueden ser definidas como conductas y pensamientos que un aprendiz utiliza durante el aprendizaje con la intención de influir en su proceso de codificación" (</a:t>
            </a:r>
            <a:r>
              <a:rPr lang="es-MX" sz="2000" dirty="0" err="1"/>
              <a:t>Weinstein</a:t>
            </a:r>
            <a:r>
              <a:rPr lang="es-MX" sz="2000" dirty="0"/>
              <a:t> y Mayer, 1986, p. 315).</a:t>
            </a:r>
          </a:p>
          <a:p>
            <a:pPr algn="just"/>
            <a:r>
              <a:rPr lang="es-MX" sz="2000" dirty="0"/>
              <a:t> De la misma forma, </a:t>
            </a:r>
            <a:r>
              <a:rPr lang="es-MX" sz="2000" dirty="0" err="1"/>
              <a:t>Dansereau</a:t>
            </a:r>
            <a:r>
              <a:rPr lang="es-MX" sz="2000" dirty="0"/>
              <a:t> (1985) y también </a:t>
            </a:r>
            <a:r>
              <a:rPr lang="es-MX" sz="2000" dirty="0" err="1"/>
              <a:t>Nisbet</a:t>
            </a:r>
            <a:r>
              <a:rPr lang="es-MX" sz="2000" dirty="0"/>
              <a:t> y </a:t>
            </a:r>
            <a:r>
              <a:rPr lang="es-MX" sz="2000" dirty="0" err="1"/>
              <a:t>Shucksmith</a:t>
            </a:r>
            <a:r>
              <a:rPr lang="es-MX" sz="2000" dirty="0"/>
              <a:t> (1987) las definen como secuencias integradas de procedimientos o actividades que se eligen con el propósito de facilitar la adquisición, almacenamiento y/o utilización de la información. Otros autores (p.ej., Beltrán, García-</a:t>
            </a:r>
            <a:r>
              <a:rPr lang="es-MX" sz="2000" dirty="0" err="1"/>
              <a:t>Alcañiz</a:t>
            </a:r>
            <a:r>
              <a:rPr lang="es-MX" sz="2000" dirty="0"/>
              <a:t>, Moraleda, Calleja y </a:t>
            </a:r>
            <a:r>
              <a:rPr lang="es-MX" sz="2000" dirty="0" err="1"/>
              <a:t>Santiuste</a:t>
            </a:r>
            <a:r>
              <a:rPr lang="es-MX" sz="2000" dirty="0"/>
              <a:t>, 1987; Beltrán, 1993) las definen como actividades u operaciones mentales empleadas para facilitar la adquisición de conocimiento.</a:t>
            </a:r>
          </a:p>
        </p:txBody>
      </p:sp>
    </p:spTree>
    <p:extLst>
      <p:ext uri="{BB962C8B-B14F-4D97-AF65-F5344CB8AC3E}">
        <p14:creationId xmlns:p14="http://schemas.microsoft.com/office/powerpoint/2010/main" val="409873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92696"/>
            <a:ext cx="8229600" cy="4525963"/>
          </a:xfrm>
        </p:spPr>
        <p:txBody>
          <a:bodyPr/>
          <a:lstStyle/>
          <a:p>
            <a:pPr algn="just"/>
            <a:r>
              <a:rPr lang="es-MX" dirty="0"/>
              <a:t>Para </a:t>
            </a:r>
            <a:r>
              <a:rPr lang="es-MX" dirty="0" err="1"/>
              <a:t>Monereo</a:t>
            </a:r>
            <a:r>
              <a:rPr lang="es-MX" dirty="0"/>
              <a:t> (1994), </a:t>
            </a:r>
            <a:r>
              <a:rPr lang="es-MX" b="1" dirty="0"/>
              <a:t>las estrategias de aprendizaje </a:t>
            </a:r>
            <a:r>
              <a:rPr lang="es-MX" dirty="0"/>
              <a:t>son procesos de toma de decisiones (conscientes e intencionales) en los cuales el alumno elige y recupera, de manera coordinada, los conocimientos que necesita para cumplimentar una determinada demanda u objetivo, dependiendo de las características de la situación educativa en que se produce la acción.</a:t>
            </a:r>
          </a:p>
        </p:txBody>
      </p:sp>
    </p:spTree>
    <p:extLst>
      <p:ext uri="{BB962C8B-B14F-4D97-AF65-F5344CB8AC3E}">
        <p14:creationId xmlns:p14="http://schemas.microsoft.com/office/powerpoint/2010/main" val="220091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RASGOS CARACTERÍSTICOS DE LAS ESTRATEGIAS DE APRENDIZAJE</a:t>
            </a:r>
          </a:p>
        </p:txBody>
      </p:sp>
      <p:sp>
        <p:nvSpPr>
          <p:cNvPr id="3" name="2 Marcador de contenido"/>
          <p:cNvSpPr>
            <a:spLocks noGrp="1"/>
          </p:cNvSpPr>
          <p:nvPr>
            <p:ph idx="1"/>
          </p:nvPr>
        </p:nvSpPr>
        <p:spPr/>
        <p:txBody>
          <a:bodyPr>
            <a:noAutofit/>
          </a:bodyPr>
          <a:lstStyle/>
          <a:p>
            <a:r>
              <a:rPr lang="es-MX" sz="1800" dirty="0"/>
              <a:t>Son </a:t>
            </a:r>
            <a:r>
              <a:rPr lang="es-MX" sz="1800" b="1" dirty="0"/>
              <a:t>tres los rasgos más característicos de las estrategias de aprendizaje </a:t>
            </a:r>
            <a:r>
              <a:rPr lang="es-MX" sz="1800" dirty="0"/>
              <a:t>(véase Pozo y Postigo, 1993): </a:t>
            </a:r>
          </a:p>
          <a:p>
            <a:r>
              <a:rPr lang="es-MX" sz="1800" dirty="0"/>
              <a:t>a) La aplicación de las estrategias es controlada y no automática; requieren necesariamente de una toma de decisiones, de una actividad previa de planificación y de un control de su ejecución. En tal sentido, las estrategias precisan de la aplicación del conocimiento metacognitivo y, sobre todo, autorregulador. </a:t>
            </a:r>
          </a:p>
          <a:p>
            <a:r>
              <a:rPr lang="es-MX" sz="1800" dirty="0"/>
              <a:t>b) La aplicación experta de las estrategias de aprendizaje requiere de una reflexión profunda sobre el modo de emplearlas. Es necesario que se dominen las secuencias de acciones e incluso las técnicas que las constituyen y que se sepa además cómo y cuándo aplicarlas flexiblemente. </a:t>
            </a:r>
          </a:p>
          <a:p>
            <a:r>
              <a:rPr lang="es-MX" sz="1800" dirty="0"/>
              <a:t>c) La aplicación de las mismas implica que el aprendiz las sepa seleccionar inteligentemente de entre varios recursos y capacidades que tenga a su disposición. Se utiliza una actividad estratégica en función de demandas contextuales determinadas y de la consecución de ciertas metas de aprendizaje.</a:t>
            </a:r>
          </a:p>
        </p:txBody>
      </p:sp>
    </p:spTree>
    <p:extLst>
      <p:ext uri="{BB962C8B-B14F-4D97-AF65-F5344CB8AC3E}">
        <p14:creationId xmlns:p14="http://schemas.microsoft.com/office/powerpoint/2010/main" val="394020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a:t>EJECUCIÓN DE LAS ESTRATEGIAS DE APRENDIZAJE</a:t>
            </a:r>
          </a:p>
        </p:txBody>
      </p:sp>
      <p:sp>
        <p:nvSpPr>
          <p:cNvPr id="3" name="2 Marcador de contenido"/>
          <p:cNvSpPr>
            <a:spLocks noGrp="1"/>
          </p:cNvSpPr>
          <p:nvPr>
            <p:ph idx="1"/>
          </p:nvPr>
        </p:nvSpPr>
        <p:spPr/>
        <p:txBody>
          <a:bodyPr>
            <a:normAutofit lnSpcReduction="10000"/>
          </a:bodyPr>
          <a:lstStyle/>
          <a:p>
            <a:pPr algn="just"/>
            <a:r>
              <a:rPr lang="es-MX" dirty="0"/>
              <a:t>La ejecución de las estrategias de aprendizaje ocurre asociada con otros tipos de recursos y procesos cognitivos de que dispone cualquier aprendiz. </a:t>
            </a:r>
          </a:p>
          <a:p>
            <a:pPr algn="just"/>
            <a:r>
              <a:rPr lang="es-MX" dirty="0"/>
              <a:t>Diversos autores concuerdan con la necesidad de distinguir entre varios tipos de conocimiento que poseemos y utilizamos durante el aprendizaje (Brown, 1975; </a:t>
            </a:r>
            <a:r>
              <a:rPr lang="es-MX" dirty="0" err="1"/>
              <a:t>Flavell</a:t>
            </a:r>
            <a:r>
              <a:rPr lang="es-MX" dirty="0"/>
              <a:t> y </a:t>
            </a:r>
            <a:r>
              <a:rPr lang="es-MX" dirty="0" err="1"/>
              <a:t>Wellman</a:t>
            </a:r>
            <a:r>
              <a:rPr lang="es-MX" dirty="0"/>
              <a:t>, 1977). Por ejemplo: </a:t>
            </a:r>
          </a:p>
        </p:txBody>
      </p:sp>
    </p:spTree>
    <p:extLst>
      <p:ext uri="{BB962C8B-B14F-4D97-AF65-F5344CB8AC3E}">
        <p14:creationId xmlns:p14="http://schemas.microsoft.com/office/powerpoint/2010/main" val="113725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800" b="1" dirty="0"/>
              <a:t>TIPOS DE CONOCIMIENTO QUE POSEEMOS Y UTILIZAMOS DURANTE EL APRENDIZAJE (BROWN, 1975; FLAVELL Y WELLMAN, 1977). POR EJEMPLO:</a:t>
            </a:r>
          </a:p>
        </p:txBody>
      </p:sp>
      <p:sp>
        <p:nvSpPr>
          <p:cNvPr id="3" name="2 Marcador de contenido"/>
          <p:cNvSpPr>
            <a:spLocks noGrp="1"/>
          </p:cNvSpPr>
          <p:nvPr>
            <p:ph idx="1"/>
          </p:nvPr>
        </p:nvSpPr>
        <p:spPr/>
        <p:txBody>
          <a:bodyPr>
            <a:normAutofit fontScale="62500" lnSpcReduction="20000"/>
          </a:bodyPr>
          <a:lstStyle/>
          <a:p>
            <a:pPr marL="0" indent="0" algn="just">
              <a:buNone/>
            </a:pPr>
            <a:r>
              <a:rPr lang="es-MX" b="1" dirty="0"/>
              <a:t>1. Procesos cognitivos básicos: </a:t>
            </a:r>
            <a:r>
              <a:rPr lang="es-MX" dirty="0"/>
              <a:t>Son todas aquellas operaciones y procesos involucrados en el procesamiento de la información, como atención, percepción, codificación, almacenaje y mnémicos, recuperación, etcétera. </a:t>
            </a:r>
          </a:p>
          <a:p>
            <a:pPr marL="0" indent="0" algn="just">
              <a:buNone/>
            </a:pPr>
            <a:r>
              <a:rPr lang="es-MX" b="1" dirty="0"/>
              <a:t>2. Conocimientos conceptuales específicos: </a:t>
            </a:r>
            <a:r>
              <a:rPr lang="es-MX" dirty="0"/>
              <a:t>Se refiere al bagaje de hechos, conceptos y principios que poseemos sobre distintos temas de conocimientos, el cual está organizado en forma de un reticulado jerárquico constituido por esquemas. Brown (1975) ha denominado saber a este tipo de conocimiento, por lo común se denomina "conocimientos previos". </a:t>
            </a:r>
          </a:p>
          <a:p>
            <a:pPr marL="0" indent="0" algn="just">
              <a:buNone/>
            </a:pPr>
            <a:r>
              <a:rPr lang="es-MX" b="1" dirty="0"/>
              <a:t>3. Conocimiento estratégico: </a:t>
            </a:r>
            <a:r>
              <a:rPr lang="es-MX" dirty="0"/>
              <a:t>Este tipo de conocimiento tiene que ver directamente con lo que hemos llamado aquí estrategias de aprendizaje. Brown (ob. cit.) lo describe de manera acertada con el nombre de saber cómo conocer. </a:t>
            </a:r>
          </a:p>
          <a:p>
            <a:pPr marL="0" indent="0" algn="just">
              <a:buNone/>
            </a:pPr>
            <a:r>
              <a:rPr lang="es-MX" b="1" dirty="0"/>
              <a:t>4. Conocimiento metacognitivo:</a:t>
            </a:r>
            <a:r>
              <a:rPr lang="es-MX" dirty="0"/>
              <a:t> Se refiere al conocimiento que poseemos sobre qué y cómo lo sabemos, así como al conocimiento que tenemos sobre nuestros procesos y operaciones cognitivas cuando aprendemos, recordamos o solucionamos problemas. Brown (ob. cit.) lo describe con la expresión conocimiento sobre el conocimiento.</a:t>
            </a:r>
          </a:p>
        </p:txBody>
      </p:sp>
    </p:spTree>
    <p:extLst>
      <p:ext uri="{BB962C8B-B14F-4D97-AF65-F5344CB8AC3E}">
        <p14:creationId xmlns:p14="http://schemas.microsoft.com/office/powerpoint/2010/main" val="388947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a:t>CLASIFICACIÓN DE LAS ESTRATEGIAS DE APRENDIZAJE:</a:t>
            </a:r>
          </a:p>
        </p:txBody>
      </p:sp>
      <p:sp>
        <p:nvSpPr>
          <p:cNvPr id="4" name="3 Marcador de contenido"/>
          <p:cNvSpPr>
            <a:spLocks noGrp="1"/>
          </p:cNvSpPr>
          <p:nvPr>
            <p:ph idx="1"/>
          </p:nvPr>
        </p:nvSpPr>
        <p:spPr>
          <a:xfrm>
            <a:off x="323528" y="1268760"/>
            <a:ext cx="8363272" cy="4857403"/>
          </a:xfrm>
        </p:spPr>
        <p:txBody>
          <a:bodyPr>
            <a:normAutofit/>
          </a:bodyPr>
          <a:lstStyle/>
          <a:p>
            <a:pPr marL="0" indent="0" algn="just">
              <a:buNone/>
            </a:pPr>
            <a:r>
              <a:rPr lang="es-MX" sz="2400" dirty="0"/>
              <a:t>Las estrategias de aprendizaje pueden clasificarse en función de qué tan generales o específicas son, del dominio del conocimiento al que se aplican, del tipo de aprendizaje que favorecen (asociación o reestructuración), de su finalidad, del tipo de técnicas particulares que conjuntan, etcétera. </a:t>
            </a:r>
          </a:p>
          <a:p>
            <a:pPr marL="0" indent="0" algn="just">
              <a:buNone/>
            </a:pPr>
            <a:r>
              <a:rPr lang="es-MX" sz="2400" dirty="0"/>
              <a:t>Se retoman dos clasificaciones: en una de ellas se analizan las estrategias según el tipo de proceso cognitivo y finalidad perseguidos (Pozo, 1990, véase cuadro 6.I); en la otra se agrupan las estrategias según su efectividad para determinados materiales de aprendizaje (Alonso, 1991). </a:t>
            </a:r>
          </a:p>
        </p:txBody>
      </p:sp>
    </p:spTree>
    <p:extLst>
      <p:ext uri="{BB962C8B-B14F-4D97-AF65-F5344CB8AC3E}">
        <p14:creationId xmlns:p14="http://schemas.microsoft.com/office/powerpoint/2010/main" val="1832572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1421</Words>
  <Application>Microsoft Office PowerPoint</Application>
  <PresentationFormat>Presentación en pantalla (4:3)</PresentationFormat>
  <Paragraphs>55</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Times New Roman</vt:lpstr>
      <vt:lpstr>Wingdings</vt:lpstr>
      <vt:lpstr>Tema de Office</vt:lpstr>
      <vt:lpstr>Presentación de PowerPoint</vt:lpstr>
      <vt:lpstr>INTRODUCCIÓN</vt:lpstr>
      <vt:lpstr>OBJETIVO  </vt:lpstr>
      <vt:lpstr>¿QUÉ SON LAS ESTRATEGIAS DE APRENDIZAJE?</vt:lpstr>
      <vt:lpstr>Presentación de PowerPoint</vt:lpstr>
      <vt:lpstr>RASGOS CARACTERÍSTICOS DE LAS ESTRATEGIAS DE APRENDIZAJE</vt:lpstr>
      <vt:lpstr>EJECUCIÓN DE LAS ESTRATEGIAS DE APRENDIZAJE</vt:lpstr>
      <vt:lpstr>TIPOS DE CONOCIMIENTO QUE POSEEMOS Y UTILIZAMOS DURANTE EL APRENDIZAJE (BROWN, 1975; FLAVELL Y WELLMAN, 1977). POR EJEMPLO:</vt:lpstr>
      <vt:lpstr>CLASIFICACIÓN DE LAS ESTRATEGIAS DE APRENDIZAJE:</vt:lpstr>
      <vt:lpstr>Presentación de PowerPoint</vt:lpstr>
      <vt:lpstr>Presentación de PowerPoint</vt:lpstr>
      <vt:lpstr>CONCLUSIÓN</vt:lpstr>
      <vt:lpstr>BIBLIOGRAFÍA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usuario</cp:lastModifiedBy>
  <cp:revision>31</cp:revision>
  <dcterms:created xsi:type="dcterms:W3CDTF">2020-07-16T19:12:34Z</dcterms:created>
  <dcterms:modified xsi:type="dcterms:W3CDTF">2020-08-13T17:00:19Z</dcterms:modified>
</cp:coreProperties>
</file>