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8164" y="1923543"/>
            <a:ext cx="6815669" cy="772253"/>
          </a:xfrm>
        </p:spPr>
        <p:txBody>
          <a:bodyPr/>
          <a:lstStyle/>
          <a:p>
            <a:r>
              <a:rPr lang="es-MX" b="1" dirty="0"/>
              <a:t>Composta.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8165" y="3802487"/>
            <a:ext cx="6815669" cy="643947"/>
          </a:xfrm>
        </p:spPr>
        <p:txBody>
          <a:bodyPr/>
          <a:lstStyle/>
          <a:p>
            <a:r>
              <a:rPr lang="es-MX" b="1" dirty="0"/>
              <a:t>Proyecto IPEFH.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75" y="3064693"/>
            <a:ext cx="2124442" cy="17391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65" y="3064693"/>
            <a:ext cx="2195745" cy="17391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2273" y="5734428"/>
            <a:ext cx="43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</a:rPr>
              <a:t>Biól</a:t>
            </a:r>
            <a:r>
              <a:rPr lang="es-MX" b="1" dirty="0">
                <a:solidFill>
                  <a:schemeClr val="bg1"/>
                </a:solidFill>
              </a:rPr>
              <a:t>. </a:t>
            </a:r>
            <a:r>
              <a:rPr lang="es-MX" b="1">
                <a:solidFill>
                  <a:schemeClr val="bg1"/>
                </a:solidFill>
              </a:rPr>
              <a:t>Jesús Rodríguez Colín.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83910" y="3075769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314998" y="3004238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419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8541" y="948690"/>
            <a:ext cx="105349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17.- Portal frutícola. (2018). </a:t>
            </a:r>
            <a:r>
              <a:rPr lang="es-MX" i="1" dirty="0"/>
              <a:t>Cómo construir techos verdes de manera sencilla</a:t>
            </a:r>
            <a:r>
              <a:rPr lang="es-MX" dirty="0"/>
              <a:t>. Los tejados que dan comida. [Figura]. Recuperado de https://www.portalfruticola.com/noticias/2018/03/13/como-construir-techos-verdes-de-manera-sencilla-los-tejados-que-dan-comida/.</a:t>
            </a:r>
          </a:p>
          <a:p>
            <a:r>
              <a:rPr lang="es-MX" dirty="0"/>
              <a:t>18.- Vía orgánica. (2010). </a:t>
            </a:r>
            <a:r>
              <a:rPr lang="es-MX" i="1" dirty="0"/>
              <a:t>Cómo hacer composta</a:t>
            </a:r>
            <a:r>
              <a:rPr lang="es-MX" dirty="0"/>
              <a:t>. [Figura]. Recuperado de https://viaorganica.org/composta/.</a:t>
            </a:r>
          </a:p>
          <a:p>
            <a:r>
              <a:rPr lang="es-MX" dirty="0"/>
              <a:t>19.- Campos de Azahar. (2019). </a:t>
            </a:r>
            <a:r>
              <a:rPr lang="es-MX" i="1" dirty="0"/>
              <a:t>El origen de la naranja</a:t>
            </a:r>
            <a:r>
              <a:rPr lang="es-MX" dirty="0"/>
              <a:t>. [Figura]. Recuperado de https://camposdeazahar.es/origen-naranja/.</a:t>
            </a:r>
          </a:p>
          <a:p>
            <a:r>
              <a:rPr lang="es-MX" dirty="0"/>
              <a:t>20.- Mercado libre, lombrices. (2020). </a:t>
            </a:r>
            <a:r>
              <a:rPr lang="es-MX" i="1" dirty="0"/>
              <a:t>Pie de cría, lombriz roja</a:t>
            </a:r>
            <a:r>
              <a:rPr lang="es-MX" dirty="0"/>
              <a:t>. [Figura]. Recuperado de https://articulo.mercadolibre.com.mx/MLM-621006024-pie-de-cria-lombriz-roja-californiana-oferta-_JM?quantity=1.</a:t>
            </a:r>
          </a:p>
          <a:p>
            <a:r>
              <a:rPr lang="es-MX" dirty="0"/>
              <a:t>21.- Thyssen, M. (2006). </a:t>
            </a:r>
            <a:r>
              <a:rPr lang="es-MX" i="1" dirty="0" err="1"/>
              <a:t>Manure</a:t>
            </a:r>
            <a:r>
              <a:rPr lang="es-MX" i="1" dirty="0"/>
              <a:t>, a </a:t>
            </a:r>
            <a:r>
              <a:rPr lang="es-MX" i="1" dirty="0" err="1"/>
              <a:t>field</a:t>
            </a:r>
            <a:r>
              <a:rPr lang="es-MX" i="1" dirty="0"/>
              <a:t> in </a:t>
            </a:r>
            <a:r>
              <a:rPr lang="es-MX" i="1" dirty="0" err="1"/>
              <a:t>Randers</a:t>
            </a:r>
            <a:r>
              <a:rPr lang="es-MX" i="1" dirty="0"/>
              <a:t> in </a:t>
            </a:r>
            <a:r>
              <a:rPr lang="es-MX" i="1" dirty="0" err="1"/>
              <a:t>Denmark</a:t>
            </a:r>
            <a:r>
              <a:rPr lang="es-MX" dirty="0"/>
              <a:t>. [Figura]. Recuperado de https://commons.wikimedia.org/wiki/File:Hestem%C3%B8j.jpg.</a:t>
            </a:r>
          </a:p>
          <a:p>
            <a:r>
              <a:rPr lang="es-MX" dirty="0"/>
              <a:t>22.- Gonzalo, J. (2016). </a:t>
            </a:r>
            <a:r>
              <a:rPr lang="es-MX" i="1" dirty="0"/>
              <a:t>Característica de una huerta orgánica casera</a:t>
            </a:r>
            <a:r>
              <a:rPr lang="es-MX" dirty="0"/>
              <a:t>. [Figura]. Recuperado de https://www.youtube.com/watch?v=qEMSIAV_Un8.</a:t>
            </a:r>
          </a:p>
          <a:p>
            <a:r>
              <a:rPr lang="es-MX" dirty="0"/>
              <a:t>23.- .Diario de Guerrero. (2020). </a:t>
            </a:r>
            <a:r>
              <a:rPr lang="es-MX" i="1" dirty="0"/>
              <a:t>Huertos orgánicos en casa</a:t>
            </a:r>
            <a:r>
              <a:rPr lang="es-MX" dirty="0"/>
              <a:t>. [Figura]. Recuperado de https://www.diariodequeretaro.com.mx/circulos/huertos-organicos-en-casa-5052312.html.</a:t>
            </a:r>
          </a:p>
          <a:p>
            <a:r>
              <a:rPr lang="es-MX" dirty="0"/>
              <a:t>24.- Mercurio, el diario independiente del austro. (2018). </a:t>
            </a:r>
            <a:r>
              <a:rPr lang="es-MX" i="1" dirty="0" err="1"/>
              <a:t>Junducucho</a:t>
            </a:r>
            <a:r>
              <a:rPr lang="es-MX" i="1" dirty="0"/>
              <a:t> prepara el primer concurso de huertos orgánicos familiares</a:t>
            </a:r>
            <a:r>
              <a:rPr lang="es-MX" dirty="0"/>
              <a:t>. [Figura]. Recuperado de https://ww2.elmercurio.com.ec/2018/11/07/junducucho-prepara-el-primer-concurso-de-huertos-organicos-familiares/.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676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1673" y="837127"/>
            <a:ext cx="388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Introducción.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1673" y="2068862"/>
            <a:ext cx="31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Proceso biológico para degradación de materia orgánica.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91" y="1638947"/>
            <a:ext cx="1688601" cy="15263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91673" y="4384913"/>
            <a:ext cx="204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Acción  de varios microorganismos.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42" y="3492597"/>
            <a:ext cx="1125697" cy="11256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640" y="4531879"/>
            <a:ext cx="1221612" cy="107338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858424" y="3858350"/>
            <a:ext cx="118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Azotobacter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99897" y="4945558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Actinomycetes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298" y="699988"/>
            <a:ext cx="2627293" cy="27926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722769" y="1638947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Componentes.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637" y="3694368"/>
            <a:ext cx="2263794" cy="213976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179967" y="4682448"/>
            <a:ext cx="113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Usos.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837715" y="1638947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23514" y="3490808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869522" y="4464520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651355" y="944848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783728" y="3694368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811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1673" y="837127"/>
            <a:ext cx="388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Importancia.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1673" y="1808268"/>
            <a:ext cx="216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Calidad y crecimiento de las plantas.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91673" y="3117964"/>
            <a:ext cx="216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Mejora las propiedades físicas, químicas y biológicas del suelo.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40" y="2995344"/>
            <a:ext cx="1648496" cy="132294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91672" y="4584009"/>
            <a:ext cx="216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Aumenta la capacidad de retención de humedad del suelo.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40" y="4455956"/>
            <a:ext cx="1648496" cy="132838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498464" y="2085267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Calidad del suelo.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275" y="1540768"/>
            <a:ext cx="1823702" cy="118823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498464" y="3533462"/>
            <a:ext cx="216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Amortiguar cambios de </a:t>
            </a:r>
            <a:r>
              <a:rPr lang="es-MX" b="1" dirty="0" err="1"/>
              <a:t>Ph</a:t>
            </a:r>
            <a:r>
              <a:rPr lang="es-MX" b="1" dirty="0"/>
              <a:t>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791" y="2995344"/>
            <a:ext cx="1826186" cy="132294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495978" y="4981657"/>
            <a:ext cx="216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Menos uso de fertilizante.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84434" y="1540768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584434" y="2995344"/>
            <a:ext cx="25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9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584434" y="4449920"/>
            <a:ext cx="49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10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857226" y="1540768"/>
            <a:ext cx="46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857224" y="3117964"/>
            <a:ext cx="46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12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857224" y="4497088"/>
            <a:ext cx="46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13</a:t>
            </a:r>
          </a:p>
        </p:txBody>
      </p:sp>
      <p:pic>
        <p:nvPicPr>
          <p:cNvPr id="1026" name="Picture 2" descr="Crecen las importaciones de agroquímicos - FORTU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91" y="4449920"/>
            <a:ext cx="1826186" cy="15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ortancia y beneficios de la composta - Parques Alegres I.A.P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78" y="1535768"/>
            <a:ext cx="1648496" cy="10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1673" y="837127"/>
            <a:ext cx="388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Beneficios.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1674" y="2365076"/>
            <a:ext cx="14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Económicos.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91674" y="4686767"/>
            <a:ext cx="14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Ambientales.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658377" y="2365076"/>
            <a:ext cx="183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Recuperación de espacios verdes.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58377" y="4548267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Azoteas verdes.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33" y="1690613"/>
            <a:ext cx="2073499" cy="17526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584434" y="1690613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14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93396" y="3999896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85029" y="1711334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16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480739" y="3999896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</p:txBody>
      </p:sp>
      <p:pic>
        <p:nvPicPr>
          <p:cNvPr id="2050" name="Picture 2" descr="Una solución con muchos benefi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3" y="4035517"/>
            <a:ext cx="2073499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969" y="1705900"/>
            <a:ext cx="2344655" cy="1737313"/>
          </a:xfrm>
          <a:prstGeom prst="rect">
            <a:avLst/>
          </a:prstGeom>
        </p:spPr>
      </p:pic>
      <p:pic>
        <p:nvPicPr>
          <p:cNvPr id="2054" name="Picture 6" descr="Cómo construir techos verdes de manera sencilla. Los tejados qu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9" y="4035518"/>
            <a:ext cx="234465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8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1673" y="837127"/>
            <a:ext cx="350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Implementación.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8337" y="1592343"/>
            <a:ext cx="20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Buscar un lugar adecuado.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76439" y="2184384"/>
            <a:ext cx="226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Armar la composta de abajo hacia arriba.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26535" y="2968515"/>
            <a:ext cx="22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Primera capa: Restos vegetales secos 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56154" y="3731902"/>
            <a:ext cx="267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Segunda capa: Suelo con contenido orgánico.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92401" y="4518551"/>
            <a:ext cx="259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Tercera capa: Residuos vegetales verdes.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432182" y="5164882"/>
            <a:ext cx="248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Cuarta capa: Residuos orgánicos.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886421" y="5607621"/>
            <a:ext cx="260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Quinta capa: Suelo con contenido orgánico.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b="7337"/>
          <a:stretch/>
        </p:blipFill>
        <p:spPr>
          <a:xfrm>
            <a:off x="5267460" y="912072"/>
            <a:ext cx="3485799" cy="218887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21" y="2968515"/>
            <a:ext cx="2339997" cy="1557162"/>
          </a:xfrm>
          <a:prstGeom prst="rect">
            <a:avLst/>
          </a:prstGeom>
        </p:spPr>
      </p:pic>
      <p:sp>
        <p:nvSpPr>
          <p:cNvPr id="15" name="Señal de prohibido 14"/>
          <p:cNvSpPr/>
          <p:nvPr/>
        </p:nvSpPr>
        <p:spPr>
          <a:xfrm>
            <a:off x="9105363" y="2968515"/>
            <a:ext cx="2009105" cy="1550036"/>
          </a:xfrm>
          <a:prstGeom prst="noSmoking">
            <a:avLst/>
          </a:prstGeom>
          <a:solidFill>
            <a:srgbClr val="FF0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74" y="3291680"/>
            <a:ext cx="1791618" cy="1453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267" y="4525677"/>
            <a:ext cx="2063760" cy="162877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753259" y="912072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97476" y="3160544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19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674431" y="3441025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238943" y="4639855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829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05306" y="587790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Sirve para…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60253" y="1056067"/>
            <a:ext cx="427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Desarrollo de Huertos orgánicos.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211" y="2808889"/>
            <a:ext cx="3602060" cy="24496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4322" b="5768"/>
          <a:stretch/>
        </p:blipFill>
        <p:spPr>
          <a:xfrm>
            <a:off x="924377" y="2808890"/>
            <a:ext cx="3173905" cy="2449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788" y="2779220"/>
            <a:ext cx="3558258" cy="24792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9138" y="5258493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23294" y="5258493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813788" y="5258493"/>
            <a:ext cx="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2959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31464" y="2125014"/>
            <a:ext cx="4271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latin typeface="Arial" panose="020B0604020202020204" pitchFamily="34" charset="0"/>
                <a:cs typeface="Arial" panose="020B0604020202020204" pitchFamily="34" charset="0"/>
              </a:rPr>
              <a:t>Muchas gracias.</a:t>
            </a:r>
            <a:endParaRPr lang="es-MX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4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82580"/>
            <a:ext cx="9601196" cy="508714"/>
          </a:xfrm>
        </p:spPr>
        <p:txBody>
          <a:bodyPr>
            <a:normAutofit fontScale="90000"/>
          </a:bodyPr>
          <a:lstStyle/>
          <a:p>
            <a:r>
              <a:rPr lang="es-MX" sz="3600" dirty="0"/>
              <a:t>Referencias de imágenes.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8541" y="1191294"/>
            <a:ext cx="105349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1.- El </a:t>
            </a:r>
            <a:r>
              <a:rPr lang="es-MX" dirty="0" err="1"/>
              <a:t>Chiltepin</a:t>
            </a:r>
            <a:r>
              <a:rPr lang="es-MX" dirty="0"/>
              <a:t>, noticias de Misantla Veracruz. (2019). </a:t>
            </a:r>
            <a:r>
              <a:rPr lang="es-MX" i="1" dirty="0"/>
              <a:t>La importancia del suelo y el uso del humus de composta</a:t>
            </a:r>
            <a:r>
              <a:rPr lang="es-MX" dirty="0"/>
              <a:t> [Figura]. Recuperado de http://elchiltepin.com/movil/nota.php?id=156793.</a:t>
            </a:r>
          </a:p>
          <a:p>
            <a:r>
              <a:rPr lang="es-MX" dirty="0"/>
              <a:t>2.- Secretaria de Medio Ambiente y Recursos Naturales. (2018). </a:t>
            </a:r>
            <a:r>
              <a:rPr lang="es-MX" i="1" dirty="0"/>
              <a:t>Composta casera: mejora plantas y suelos a costos económicos con materiales accesibles. </a:t>
            </a:r>
            <a:r>
              <a:rPr lang="es-MX" dirty="0"/>
              <a:t>[Figura]. Recuperado de https://www.gob.mx/semarnat/articulos/composta-casera-mejora-plantas-y-suelos-a-costos-economicos-con-materiales-accesibles?idiom=es.</a:t>
            </a:r>
          </a:p>
          <a:p>
            <a:r>
              <a:rPr lang="es-MX" dirty="0"/>
              <a:t>3.- El universal. (2019). </a:t>
            </a:r>
            <a:r>
              <a:rPr lang="es-MX" i="1" dirty="0"/>
              <a:t>Cómo hacer una composta casera fácil y rápido</a:t>
            </a:r>
            <a:r>
              <a:rPr lang="es-MX" dirty="0"/>
              <a:t> [Figura]. Recuperado de https://www.eluniversal.com.mx/menu/como-hacer-composta-casera-facil-y-rapido.</a:t>
            </a:r>
          </a:p>
          <a:p>
            <a:r>
              <a:rPr lang="es-MX" dirty="0"/>
              <a:t>4.-  Alibaba.com. (2020). </a:t>
            </a:r>
            <a:r>
              <a:rPr lang="es-MX" i="1" dirty="0"/>
              <a:t>Fertilizante biológico</a:t>
            </a:r>
            <a:r>
              <a:rPr lang="es-MX" dirty="0"/>
              <a:t> [Figura]. Recuperado de https://spanish.alibaba.com/product-detail/azotobacter-biofertilizer-144267392.html.</a:t>
            </a:r>
          </a:p>
          <a:p>
            <a:r>
              <a:rPr lang="es-MX" dirty="0"/>
              <a:t>5.- </a:t>
            </a:r>
            <a:r>
              <a:rPr lang="es-MX" dirty="0" err="1"/>
              <a:t>The</a:t>
            </a:r>
            <a:r>
              <a:rPr lang="es-MX" dirty="0"/>
              <a:t> compost </a:t>
            </a:r>
            <a:r>
              <a:rPr lang="es-MX" dirty="0" err="1"/>
              <a:t>gardenercom</a:t>
            </a:r>
            <a:r>
              <a:rPr lang="es-MX" dirty="0"/>
              <a:t>. (2020). </a:t>
            </a:r>
            <a:r>
              <a:rPr lang="es-MX" i="1" dirty="0" err="1"/>
              <a:t>Actinomycetes</a:t>
            </a:r>
            <a:r>
              <a:rPr lang="es-MX" i="1" dirty="0"/>
              <a:t> </a:t>
            </a:r>
            <a:r>
              <a:rPr lang="es-MX" i="1" dirty="0" err="1"/>
              <a:t>Remarkable</a:t>
            </a:r>
            <a:r>
              <a:rPr lang="es-MX" i="1" dirty="0"/>
              <a:t> </a:t>
            </a:r>
            <a:r>
              <a:rPr lang="es-MX" i="1" dirty="0" err="1"/>
              <a:t>Antibiotics</a:t>
            </a:r>
            <a:r>
              <a:rPr lang="es-MX" i="1" dirty="0"/>
              <a:t>, </a:t>
            </a:r>
            <a:r>
              <a:rPr lang="es-MX" i="1" dirty="0" err="1"/>
              <a:t>Nitrogen</a:t>
            </a:r>
            <a:r>
              <a:rPr lang="es-MX" i="1" dirty="0"/>
              <a:t> </a:t>
            </a:r>
            <a:r>
              <a:rPr lang="es-MX" i="1" dirty="0" err="1"/>
              <a:t>Fixing</a:t>
            </a:r>
            <a:r>
              <a:rPr lang="es-MX" i="1" dirty="0"/>
              <a:t> Bacteria, </a:t>
            </a:r>
            <a:r>
              <a:rPr lang="es-MX" i="1" dirty="0" err="1"/>
              <a:t>Decomposer</a:t>
            </a:r>
            <a:r>
              <a:rPr lang="es-MX" dirty="0"/>
              <a:t> [Figura]. Recuperado de https://www.the-compost-gardener.com/actinomycetes.html. </a:t>
            </a:r>
          </a:p>
          <a:p>
            <a:r>
              <a:rPr lang="es-MX" dirty="0"/>
              <a:t>6.- Compostaje doméstico, </a:t>
            </a:r>
            <a:r>
              <a:rPr lang="es-MX" dirty="0" err="1"/>
              <a:t>wordpress</a:t>
            </a:r>
            <a:r>
              <a:rPr lang="es-MX" dirty="0"/>
              <a:t>. (SD). </a:t>
            </a:r>
            <a:r>
              <a:rPr lang="es-MX" i="1" dirty="0"/>
              <a:t>Cosas que suceden en el proceso del compostaje</a:t>
            </a:r>
            <a:r>
              <a:rPr lang="es-MX" dirty="0"/>
              <a:t> [Figura]. Recuperado de https://compostajedomestico.wordpress.com/.</a:t>
            </a:r>
          </a:p>
          <a:p>
            <a:r>
              <a:rPr lang="es-MX" dirty="0"/>
              <a:t>7.- </a:t>
            </a:r>
            <a:r>
              <a:rPr lang="es-MX" dirty="0" err="1"/>
              <a:t>BasuraCeroPR</a:t>
            </a:r>
            <a:r>
              <a:rPr lang="es-MX" dirty="0"/>
              <a:t>. (SD). </a:t>
            </a:r>
            <a:r>
              <a:rPr lang="es-MX" i="1" dirty="0"/>
              <a:t>Uso de composta ll</a:t>
            </a:r>
            <a:r>
              <a:rPr lang="es-MX" dirty="0"/>
              <a:t> [Figura]. Recuperado de https://www.youtube.com/watch?v=thu1sMNmSCo. </a:t>
            </a:r>
          </a:p>
          <a:p>
            <a:r>
              <a:rPr lang="es-MX" dirty="0"/>
              <a:t>8.- De los Santos, E. (2020). </a:t>
            </a:r>
            <a:r>
              <a:rPr lang="es-MX" i="1" dirty="0"/>
              <a:t>Importancia y beneficios de la composta. </a:t>
            </a:r>
            <a:r>
              <a:rPr lang="es-MX" dirty="0"/>
              <a:t>[Figura]. Recuperado de https://parquesalegres.org/biblioteca/blog/importancia-beneficios-de-la-composta/.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21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8541" y="948690"/>
            <a:ext cx="105349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9.- Organización de las Naciones Unidas para la Alimentación y la Agricultura (FAO). (2019). </a:t>
            </a:r>
            <a:r>
              <a:rPr lang="es-MX" i="1" dirty="0"/>
              <a:t>Salvar nuestros suelos: encontrar formas de detener la erosión</a:t>
            </a:r>
            <a:r>
              <a:rPr lang="es-MX" dirty="0"/>
              <a:t>. [Figura]. Recuperado de http://www.fao.org/news/story/es/item/1194349/icode/.</a:t>
            </a:r>
          </a:p>
          <a:p>
            <a:r>
              <a:rPr lang="es-MX" dirty="0"/>
              <a:t>10.- </a:t>
            </a:r>
            <a:r>
              <a:rPr lang="es-MX" dirty="0" err="1"/>
              <a:t>Alfredobi</a:t>
            </a:r>
            <a:r>
              <a:rPr lang="es-MX" dirty="0"/>
              <a:t>. (2006). </a:t>
            </a:r>
            <a:r>
              <a:rPr lang="es-MX" i="1" dirty="0"/>
              <a:t>Estados del agua en el suelo</a:t>
            </a:r>
            <a:r>
              <a:rPr lang="es-MX" dirty="0"/>
              <a:t>. [Figura]. Recuperado de https://commons.wikimedia.org/wiki/File:Agua_en_el_suelo.PNG.</a:t>
            </a:r>
          </a:p>
          <a:p>
            <a:r>
              <a:rPr lang="es-MX" dirty="0"/>
              <a:t>11.-Radio Vitoria </a:t>
            </a:r>
            <a:r>
              <a:rPr lang="es-MX" dirty="0" err="1"/>
              <a:t>Gaur</a:t>
            </a:r>
            <a:r>
              <a:rPr lang="es-MX" dirty="0"/>
              <a:t> Actualidad. (2019). </a:t>
            </a:r>
            <a:r>
              <a:rPr lang="es-MX" i="1" dirty="0"/>
              <a:t>Programa para detectar la calidad del suelo mediante el uso de tarjetas</a:t>
            </a:r>
            <a:r>
              <a:rPr lang="es-MX" dirty="0"/>
              <a:t>. [Figura]. Recuperado de https://www.eitb.eus/es/radio/radio-vitoria/programas/radio-vitoria-gaur-actualidad/detalle/6258572/programa-detectar-calidad-suelo-uso-tarjetas/.</a:t>
            </a:r>
          </a:p>
          <a:p>
            <a:r>
              <a:rPr lang="es-MX" dirty="0"/>
              <a:t>12.- Olarte, F.. (2017). </a:t>
            </a:r>
            <a:r>
              <a:rPr lang="es-MX" i="1" dirty="0"/>
              <a:t>PH en el cuerpo y PH en el agua</a:t>
            </a:r>
            <a:r>
              <a:rPr lang="es-MX" dirty="0"/>
              <a:t>. [Figura]. Recuperado de https://www.ecovidasolar.es/blog/ph-en-el-cuerpo-y-ph-en-el-agua/.</a:t>
            </a:r>
          </a:p>
          <a:p>
            <a:r>
              <a:rPr lang="es-MX" dirty="0"/>
              <a:t>13.- Fortuna. (2018). </a:t>
            </a:r>
            <a:r>
              <a:rPr lang="es-MX" i="1" dirty="0"/>
              <a:t>Crecen la importaciones de agroquímicos</a:t>
            </a:r>
            <a:r>
              <a:rPr lang="es-MX" dirty="0"/>
              <a:t>. [Figura]. Recuperado de https://fortuna.perfil.com/2018-02-26-194239-crecen-las-importaciones-agroquimicos/</a:t>
            </a:r>
          </a:p>
          <a:p>
            <a:r>
              <a:rPr lang="es-MX" dirty="0"/>
              <a:t>14.- </a:t>
            </a:r>
            <a:r>
              <a:rPr lang="es-MX" dirty="0" err="1"/>
              <a:t>Fertibox</a:t>
            </a:r>
            <a:r>
              <a:rPr lang="es-MX" dirty="0"/>
              <a:t>. (2019). </a:t>
            </a:r>
            <a:r>
              <a:rPr lang="es-MX" i="1" dirty="0"/>
              <a:t>Ventajas y desventajas del compostaje</a:t>
            </a:r>
            <a:r>
              <a:rPr lang="es-MX" dirty="0"/>
              <a:t>. [Figura]. Recuperado de https://www.fertibox.net/single-post/ventajas-compost. </a:t>
            </a:r>
          </a:p>
          <a:p>
            <a:r>
              <a:rPr lang="es-MX" dirty="0"/>
              <a:t>15.- Candilejas. (2019). </a:t>
            </a:r>
            <a:r>
              <a:rPr lang="es-MX" i="1" dirty="0"/>
              <a:t>Una solución con muchos beneficios</a:t>
            </a:r>
            <a:r>
              <a:rPr lang="es-MX" dirty="0"/>
              <a:t>. [Figura]. Recuperado de https://www.larepublica.net/noticia/una-solucion-con-muchos-beneficios.</a:t>
            </a:r>
          </a:p>
          <a:p>
            <a:r>
              <a:rPr lang="es-MX" dirty="0"/>
              <a:t>16.- Organización radiofónica de Oaxaca. (2016). </a:t>
            </a:r>
            <a:r>
              <a:rPr lang="es-MX" i="1" dirty="0"/>
              <a:t>Cinco millones de árboles para reforestar Oaxaca</a:t>
            </a:r>
            <a:r>
              <a:rPr lang="es-MX" dirty="0"/>
              <a:t>. [Figura]. Recuperado de http://www.ororadio.com.mx/2016/07/cinco-millones-de-arboles-para-reforestar-oaxaca/.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816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2035</TotalTime>
  <Words>1074</Words>
  <Application>Microsoft Office PowerPoint</Application>
  <PresentationFormat>Panorámica</PresentationFormat>
  <Paragraphs>88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Composta.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 de imágenes.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Composta.</dc:title>
  <dc:creator>jo rodriguez</dc:creator>
  <cp:lastModifiedBy>yosa muñoz</cp:lastModifiedBy>
  <cp:revision>58</cp:revision>
  <dcterms:created xsi:type="dcterms:W3CDTF">2019-12-16T13:37:11Z</dcterms:created>
  <dcterms:modified xsi:type="dcterms:W3CDTF">2021-06-08T19:00:54Z</dcterms:modified>
</cp:coreProperties>
</file>