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45" d="100"/>
          <a:sy n="45" d="100"/>
        </p:scale>
        <p:origin x="1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6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2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4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31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34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4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4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1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1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57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227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73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0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25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tatista.com/estadisticas/1091192/paises-afectados-por-el-coronavirus-de-wuhan-segun-los-casos-confirmados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oronavirus.gob.mx/dato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exico.as.com/mexico/2020/05/23/tikitakas/1590235103_947617.html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s%3A%2F%2Foptimistas.es%2Fse-puede-ser-una-mejor-persona%2F&amp;psig=AOvVaw18XhokmIHSBNIM4Oz-aKM4&amp;ust=1590373041747000&amp;source=images&amp;cd=vfe&amp;ved=0CAIQjRxqFwoTCIDq6L23y-kCFQAAAAAdAAAAABAD" TargetMode="External"/><Relationship Id="rId2" Type="http://schemas.openxmlformats.org/officeDocument/2006/relationships/hyperlink" Target="https://www.google.com/url?sa=i&amp;url=https%3A%2F%2Fwww3.gobiernodecanarias.org%2Fmedusa%2Fedublog%2Fceipaguere%2Faprendizaje-a-traves-de-situaciones-reales%2F&amp;psig=AOvVaw0UlhpHdoZBHc-T1GKX4oq-&amp;ust=1590372863051000&amp;source=images&amp;cd=vfe&amp;ved=0CAIQjRxqFwoTCPDDzuC2y-kCFQAAAAAdAAAAABA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%3A%2F%2Fespaciohumano.com%2Fconsejos-para-comenzar-a-meditar%2F&amp;psig=AOvVaw3B4-SAZyRuufnPVKyiKMJU&amp;ust=1590373321959000&amp;source=images&amp;cd=vfe&amp;ved=0CAIQjRxqFwoTCPjht7m4y-kCFQAAAAAdAAAAABAD" TargetMode="External"/><Relationship Id="rId5" Type="http://schemas.openxmlformats.org/officeDocument/2006/relationships/hyperlink" Target="https://www.google.com/url?sa=i&amp;url=https%3A%2F%2Fwww.freepik.es%2Ffotos-vectores-gratis%2Fsol-amanecer&amp;psig=AOvVaw1SbK553DRmZM6-d4vacZvm&amp;ust=1590372931389000&amp;source=images&amp;cd=vfe&amp;ved=0CAIQjRxqFwoTCKjjhoW3y-kCFQAAAAAdAAAAABAE" TargetMode="External"/><Relationship Id="rId4" Type="http://schemas.openxmlformats.org/officeDocument/2006/relationships/hyperlink" Target="https://www.google.com/url?sa=i&amp;url=https%3A%2F%2Fwww.20minutos.es%2Fvideos%2Ftecnologia%2F4202992-el-covid-19-un-respiro-para-el-planeta%2F&amp;psig=AOvVaw37BM5ncLnKMP7jQytgRowB&amp;ust=1590372995750000&amp;source=images&amp;cd=vfe&amp;ved=0CAIQjRxqFwoTCPjwj563y-kCFQAAAAAdAAAAABAD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url?sa=i&amp;url=http%3A%2F%2Fblogzanoworld.tumblr.com%2Fpost%2F136464117732%2Finside-out-una-mezcla-de-emociones-por-alegr%25C3%25ADa&amp;psig=AOvVaw0Di0Udj7KpODbe01LMHi4D&amp;ust=1590373925667000&amp;source=images&amp;cd=vfe&amp;ved=0CAIQjRxqFwoTCNCU0ba7y-kCFQAAAAAdAAAAABAP" TargetMode="External"/><Relationship Id="rId3" Type="http://schemas.openxmlformats.org/officeDocument/2006/relationships/hyperlink" Target="https://www.google.com/url?sa=i&amp;url=https%3A%2F%2Fwww.miradacubana.com%2Fmirada-cubana%2Ftradiciones%2Fel-luto-y-su-historia%2F&amp;psig=AOvVaw0q5rQPKygUC9CUTf_etN5U&amp;ust=1590372310179000&amp;source=images&amp;cd=vfe&amp;ved=0CAIQjRxqFwoTCJDewd20y-kCFQAAAAAdAAAAABAD" TargetMode="External"/><Relationship Id="rId7" Type="http://schemas.openxmlformats.org/officeDocument/2006/relationships/hyperlink" Target="https://www.google.com/url?sa=i&amp;url=https%3A%2F%2Fwww.divulgaciondinamica.es%2Fblog%2Ftipos-de-emociones%2F&amp;psig=AOvVaw1KJBtq7SaIRzXurrD3X7J8&amp;ust=1590373950703000&amp;source=images&amp;cd=vfe&amp;ved=0CAIQjRxqFwoTCLCwy-y6y-kCFQAAAAAdAAAAABAX" TargetMode="External"/><Relationship Id="rId2" Type="http://schemas.openxmlformats.org/officeDocument/2006/relationships/hyperlink" Target="https://www.google.com/url?sa=i&amp;url=https%3A%2F%2Fespacio.fundaciontelefonica.com%2Fnoticia%2Fespacio-madresfera-en-casa-decalogo-madresferico-para-afrontar-una-pandemia-en-familia%2F&amp;psig=AOvVaw0fLC7tpZBdTG2fQDX2rsNf&amp;ust=1590373353904000&amp;source=images&amp;cd=vfe&amp;ved=0CAIQjRxqFwoTCODfscq4y-kCFQAAAAAdAAAAABA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%3A%2F%2Fwww.e-quipu.pe%2Fpublicacion%2Fcomo-desarrollar-las-habilidades-socioemocionales-por-rocio-ruiz-1526048832&amp;psig=AOvVaw0SrFm3RjfjAuh7LuaH2Dmy&amp;ust=1590373460545000&amp;source=images&amp;cd=vfe&amp;ved=0CAIQjRxqFwoTCOjc9ou5y-kCFQAAAAAdAAAAABAU" TargetMode="External"/><Relationship Id="rId5" Type="http://schemas.openxmlformats.org/officeDocument/2006/relationships/hyperlink" Target="https://www.google.com/url?sa=i&amp;url=https%3A%2F%2Famadag.com%2Fque-son-las-habilidades-socioemocionales%2F&amp;psig=AOvVaw0SrFm3RjfjAuh7LuaH2Dmy&amp;ust=1590373460545000&amp;source=images&amp;cd=vfe&amp;ved=0CAIQjRxqFwoTCOjc9ou5y-kCFQAAAAAdAAAAABAD" TargetMode="External"/><Relationship Id="rId4" Type="http://schemas.openxmlformats.org/officeDocument/2006/relationships/hyperlink" Target="https://www.google.com/url?sa=i&amp;url=https%3A%2F%2Fwww.guiainfantil.com%2Farticulos%2Fbebes%2Fdesarrollo%2Flos-pies-de-los-bebes%2F&amp;psig=AOvVaw26GmDY_zN4z0Z9sVfxdMTF&amp;ust=1590372555350000&amp;source=images&amp;cd=vfe&amp;ved=0CAIQjRxqFwoTCICA_Na1y-kCFQAAAAAdAAAAABAJ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s%3A%2F%2Fwww.alamy.es%2Fconcepto-de-alimentacion-va-a-comer-sano-comida-sana-en-un-lado-de-la-balanza-y-la-comida-rapida-burger-en-el-otro-burger-esta-pesando-mas-image280163055.html&amp;psig=AOvVaw14reLkmmre6XH_aFR8S2Nt&amp;ust=1590375178920000&amp;source=images&amp;cd=vfe&amp;ved=0CAIQjRxqFwoTCNjj57q_y-kCFQAAAAAdAAAAABAI" TargetMode="External"/><Relationship Id="rId2" Type="http://schemas.openxmlformats.org/officeDocument/2006/relationships/hyperlink" Target="https://www.google.com/url?sa=i&amp;url=https%3A%2F%2Fes.123rf.com%2Fphoto_98023960_ilustraci%25C3%25B3n-de-dibujos-animados-de-una-ni%25C3%25B1a-feliz-cantando.html&amp;psig=AOvVaw0BhMfkEL15_YeS6-wlSUvk&amp;ust=1590375029547000&amp;source=images&amp;cd=vfe&amp;ved=0CAIQjRxqFwoTCNj8ou2-y-kCFQAAAAAdAAAAABA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%3A%2F%2Fmedium.com%2F%40jorge.nicho%2Factualidad-c%25C3%25B3mo-nos-afecta-la-tecnolog%25C3%25ADa-en-la-vida-cotidiana-ba410b91d753&amp;psig=AOvVaw2g0gYlQqvW9JmCt3wn0w3I&amp;ust=1590379464513000&amp;source=images&amp;cd=vfe&amp;ved=0CAIQjRxqFwoTCNDNqKvPy-kCFQAAAAAdAAAAABAD" TargetMode="External"/><Relationship Id="rId5" Type="http://schemas.openxmlformats.org/officeDocument/2006/relationships/hyperlink" Target="https://www.google.com/url?sa=i&amp;url=https%3A%2F%2Fecocosas.com%2Fagroecologia%2Fhuerto-en-casa%2F&amp;psig=AOvVaw3t60m3sGKj3nmJ6Qmwevt6&amp;ust=1590375435582000&amp;source=images&amp;cd=vfe&amp;ved=0CAIQjRxqFwoTCMj7yt_Ay-kCFQAAAAAdAAAAABAD" TargetMode="External"/><Relationship Id="rId4" Type="http://schemas.openxmlformats.org/officeDocument/2006/relationships/hyperlink" Target="https://www.google.com/url?sa=i&amp;url=https%3A%2F%2Fwww.ecologiaverde.com%2Faves-de-corral-tipos-y-ejemplos-2182.html&amp;psig=AOvVaw0oln-vt0DFx-K8G-oLC2sx&amp;ust=1590375500641000&amp;source=images&amp;cd=vfe&amp;ved=0CAIQjRxqFwoTCJj348vAy-kCFQAAAAAdAAAAABAD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%3A%2F%2Fhelenaariaspsicologa.com%2Ffuerza-de-voluntad%2F&amp;psig=AOvVaw2IDdgKpRyvsGg61edxA3sV&amp;ust=1590379996316000&amp;source=images&amp;cd=vfe&amp;ved=0CAIQjRxqFwoTCIj736bTy-kCFQAAAAAdAAAAABAD" TargetMode="External"/><Relationship Id="rId2" Type="http://schemas.openxmlformats.org/officeDocument/2006/relationships/hyperlink" Target="https://www.google.com/url?sa=i&amp;url=https%3A%2F%2Fobservatorio.tec.mx%2Fedu-news%2Fteletrabajo-bienestar&amp;psig=AOvVaw2FSeXZP2Z9mi7wNSUrC656&amp;ust=1590379761263000&amp;source=images&amp;cd=vfe&amp;ved=0CAIQjRxqFwoTCMD_9LjQy-kCFQAAAAAdAAAAABA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content-qro1-1.xx.fbcdn.net/v/t1.0-9/p960x960/99068553_829965847528021_7761270607001419776_o.jpg?_nc_cat=104&amp;_nc_sid=110474&amp;_nc_eui2=AeGPKG1JPM8fNoEOfqqEVX9C2s46CbpOQf7azjoJuk5B_qNtE8vRyOC9j7a308Z8JOk-A91rksDq0qFEmBwoTelk&amp;_nc_ohc=sLa2kbMUsKgAX_0VN2q&amp;_nc_ht=scontent-qro1-1.xx&amp;_nc_tp=6&amp;oh=8eb7e5f0349b2026565e9514ecaa9a71&amp;oe=5EF06A92" TargetMode="External"/><Relationship Id="rId4" Type="http://schemas.openxmlformats.org/officeDocument/2006/relationships/hyperlink" Target="https://www.google.com/url?sa=i&amp;url=https%3A%2F%2Fgestion.pe%2Ftendencias%2F10-habitos-personas-extremadamente-felices-nnda-nnlt-257444-noticia%2F&amp;psig=AOvVaw1KuuGuyFoOQ2fCKjVw5EUB&amp;ust=1590380407051000&amp;source=images&amp;cd=vfe&amp;ved=0CAIQjRxqFwoTCPDizfjSy-kCFQAAAAAdAAAAABA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2533B7-84CC-47B8-8E22-908B7A8CC4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1478350"/>
            <a:ext cx="7248508" cy="1790244"/>
          </a:xfrm>
        </p:spPr>
        <p:txBody>
          <a:bodyPr>
            <a:normAutofit/>
          </a:bodyPr>
          <a:lstStyle/>
          <a:p>
            <a:r>
              <a:rPr lang="es-MX" sz="4400" b="1" dirty="0">
                <a:latin typeface="Bradley Hand ITC" panose="03070402050302030203" pitchFamily="66" charset="0"/>
              </a:rPr>
              <a:t>APRENDIZAJES A PARTIR DE LA PANDEMIA COVID-19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D47AA7-C3C5-491C-B96C-92384FF8B1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7" r="6527"/>
          <a:stretch/>
        </p:blipFill>
        <p:spPr>
          <a:xfrm>
            <a:off x="7891975" y="10"/>
            <a:ext cx="430002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381F37B-5FBC-4CD6-8221-1D0B294D848E}"/>
              </a:ext>
            </a:extLst>
          </p:cNvPr>
          <p:cNvSpPr txBox="1"/>
          <p:nvPr/>
        </p:nvSpPr>
        <p:spPr>
          <a:xfrm>
            <a:off x="792625" y="4218388"/>
            <a:ext cx="5527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PRESENTA: MTRA. MARGARITA MIRANDA CERÓN</a:t>
            </a:r>
          </a:p>
          <a:p>
            <a:endParaRPr lang="es-MX" b="1" dirty="0"/>
          </a:p>
          <a:p>
            <a:endParaRPr lang="es-MX" b="1" dirty="0"/>
          </a:p>
          <a:p>
            <a:pPr algn="r"/>
            <a:r>
              <a:rPr lang="es-MX" b="1" dirty="0"/>
              <a:t>MAYO, 2020</a:t>
            </a:r>
          </a:p>
        </p:txBody>
      </p:sp>
    </p:spTree>
    <p:extLst>
      <p:ext uri="{BB962C8B-B14F-4D97-AF65-F5344CB8AC3E}">
        <p14:creationId xmlns:p14="http://schemas.microsoft.com/office/powerpoint/2010/main" val="2715127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198BF0-6DB9-4EC1-83A0-7F25A6CF9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50504"/>
            <a:ext cx="11141765" cy="4621696"/>
          </a:xfrm>
        </p:spPr>
        <p:txBody>
          <a:bodyPr>
            <a:normAutofit fontScale="85000" lnSpcReduction="20000"/>
          </a:bodyPr>
          <a:lstStyle/>
          <a:p>
            <a:r>
              <a:rPr lang="es-MX" dirty="0"/>
              <a:t>COVID-19 inició en China (Dic.2019), posteriormente se extiende a países de Europa Y América. </a:t>
            </a:r>
          </a:p>
          <a:p>
            <a:r>
              <a:rPr lang="es-MX" dirty="0"/>
              <a:t>Después de este confinamiento de 2 meses y que se prolongará otros días o meses más.</a:t>
            </a:r>
          </a:p>
          <a:p>
            <a:r>
              <a:rPr lang="es-MX" dirty="0"/>
              <a:t>Inicio oficial 23 de abril de 2020.</a:t>
            </a:r>
          </a:p>
          <a:p>
            <a:r>
              <a:rPr lang="es-MX" dirty="0"/>
              <a:t>Fecha incierta para regresar a las actividades “cotidianas”.</a:t>
            </a:r>
          </a:p>
          <a:p>
            <a:r>
              <a:rPr lang="es-MX" dirty="0"/>
              <a:t>Medidas: </a:t>
            </a:r>
          </a:p>
          <a:p>
            <a:pPr marL="0" indent="0">
              <a:buNone/>
            </a:pPr>
            <a:r>
              <a:rPr lang="es-MX" dirty="0"/>
              <a:t>- Prevención.</a:t>
            </a:r>
          </a:p>
          <a:p>
            <a:pPr>
              <a:buFontTx/>
              <a:buChar char="-"/>
            </a:pPr>
            <a:r>
              <a:rPr lang="es-MX" dirty="0"/>
              <a:t>Aislamiento social.</a:t>
            </a:r>
          </a:p>
          <a:p>
            <a:pPr>
              <a:buFontTx/>
              <a:buChar char="-"/>
            </a:pPr>
            <a:r>
              <a:rPr lang="es-MX" dirty="0"/>
              <a:t>Uso de cubrebocas, caretas, gel antibacterial, sanitizantes. </a:t>
            </a:r>
          </a:p>
          <a:p>
            <a:pPr>
              <a:buFontTx/>
              <a:buChar char="-"/>
            </a:pPr>
            <a:r>
              <a:rPr lang="es-MX" dirty="0"/>
              <a:t>Alto número de </a:t>
            </a:r>
            <a:r>
              <a:rPr lang="es-MX" dirty="0" err="1"/>
              <a:t>exceptiscismo</a:t>
            </a:r>
            <a:r>
              <a:rPr lang="es-MX" dirty="0"/>
              <a:t> / casos confirmados / DEFUNCIONES</a:t>
            </a:r>
          </a:p>
          <a:p>
            <a:endParaRPr lang="es-MX" dirty="0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936D5BD7-36A7-48C2-963E-37B579671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MX" i="1" dirty="0">
                <a:latin typeface="Aharoni" panose="02010803020104030203" pitchFamily="2" charset="-79"/>
                <a:cs typeface="Aharoni" panose="02010803020104030203" pitchFamily="2" charset="-79"/>
              </a:rPr>
              <a:t>Antecedentes</a:t>
            </a:r>
          </a:p>
        </p:txBody>
      </p:sp>
    </p:spTree>
    <p:extLst>
      <p:ext uri="{BB962C8B-B14F-4D97-AF65-F5344CB8AC3E}">
        <p14:creationId xmlns:p14="http://schemas.microsoft.com/office/powerpoint/2010/main" val="4009385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432E668-CC00-4371-9AA7-1FEE22F0A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55" y="268563"/>
            <a:ext cx="8890345" cy="602932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0FE9032-381E-41CF-ACBA-A1166582ED71}"/>
              </a:ext>
            </a:extLst>
          </p:cNvPr>
          <p:cNvSpPr txBox="1"/>
          <p:nvPr/>
        </p:nvSpPr>
        <p:spPr>
          <a:xfrm>
            <a:off x="6400800" y="1319372"/>
            <a:ext cx="51285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/>
              <a:t>Número de casos confirmados de coronavirus en el mundo a fecha de 22 de mayo de 2020, por país.</a:t>
            </a:r>
            <a:endParaRPr lang="es-MX" sz="3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43CFEFA-FD5E-45F1-ABE9-4596C629D266}"/>
              </a:ext>
            </a:extLst>
          </p:cNvPr>
          <p:cNvSpPr txBox="1"/>
          <p:nvPr/>
        </p:nvSpPr>
        <p:spPr>
          <a:xfrm>
            <a:off x="4704523" y="5340626"/>
            <a:ext cx="71694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FUENTE:</a:t>
            </a:r>
          </a:p>
          <a:p>
            <a:r>
              <a:rPr lang="es-MX" sz="1200" dirty="0">
                <a:hlinkClick r:id="rId3"/>
              </a:rPr>
              <a:t>https://es.statista.com/estadisticas/1091192/paises-afectados-por-el-coronavirus-de-wuhan-segun-los-casos-confirmados/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1881611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2F5A1A-28B0-4D25-A222-3DB08B4B7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162"/>
            <a:ext cx="10515600" cy="630514"/>
          </a:xfrm>
        </p:spPr>
        <p:txBody>
          <a:bodyPr>
            <a:normAutofit fontScale="90000"/>
          </a:bodyPr>
          <a:lstStyle/>
          <a:p>
            <a:r>
              <a:rPr lang="es-MX" dirty="0"/>
              <a:t>ESTADÍSTICA EN MÉXICO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A8A1A-F084-4155-BF38-921DD8605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2" y="2950451"/>
            <a:ext cx="10515600" cy="67254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MX" dirty="0"/>
              <a:t>FUENTE: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https://coronavirus.gob.mx/datos/</a:t>
            </a: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4620DCD-3374-4E13-8736-BF8AC50F5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2" y="940676"/>
            <a:ext cx="11801475" cy="200977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A8EB49C-17AA-4165-8FE8-668CC4DB1A02}"/>
              </a:ext>
            </a:extLst>
          </p:cNvPr>
          <p:cNvSpPr txBox="1"/>
          <p:nvPr/>
        </p:nvSpPr>
        <p:spPr>
          <a:xfrm>
            <a:off x="1351722" y="3869635"/>
            <a:ext cx="85741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Entender la gravedad de la pandemia.</a:t>
            </a:r>
          </a:p>
          <a:p>
            <a:endParaRPr lang="es-MX" sz="2400" b="1" dirty="0"/>
          </a:p>
          <a:p>
            <a:r>
              <a:rPr lang="es-MX" sz="2400" b="1" dirty="0"/>
              <a:t>Seguir en casa, quienes lo podemos hacer. </a:t>
            </a:r>
          </a:p>
          <a:p>
            <a:endParaRPr lang="es-MX" sz="2400" b="1" dirty="0"/>
          </a:p>
          <a:p>
            <a:r>
              <a:rPr lang="es-MX" sz="2400" b="1" dirty="0"/>
              <a:t>Analizar estas estadísticas, para influir en quienes aún no creen en la existencia del virus.</a:t>
            </a:r>
          </a:p>
        </p:txBody>
      </p:sp>
    </p:spTree>
    <p:extLst>
      <p:ext uri="{BB962C8B-B14F-4D97-AF65-F5344CB8AC3E}">
        <p14:creationId xmlns:p14="http://schemas.microsoft.com/office/powerpoint/2010/main" val="4107386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92F122D-41F5-451F-81A1-B9D99C0E3C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443230"/>
            <a:ext cx="5613400" cy="59715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F9DBAB9-2426-45C7-AB39-938A93538740}"/>
              </a:ext>
            </a:extLst>
          </p:cNvPr>
          <p:cNvSpPr txBox="1"/>
          <p:nvPr/>
        </p:nvSpPr>
        <p:spPr>
          <a:xfrm>
            <a:off x="198783" y="3087757"/>
            <a:ext cx="2849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INCREIBLE:</a:t>
            </a:r>
          </a:p>
          <a:p>
            <a:endParaRPr lang="es-MX" dirty="0"/>
          </a:p>
          <a:p>
            <a:r>
              <a:rPr lang="es-MX" dirty="0"/>
              <a:t>Aún hay personas que no creen en este virus.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B122D9-A6C3-43E1-88A5-302218D17CD8}"/>
              </a:ext>
            </a:extLst>
          </p:cNvPr>
          <p:cNvSpPr txBox="1"/>
          <p:nvPr/>
        </p:nvSpPr>
        <p:spPr>
          <a:xfrm>
            <a:off x="9409043" y="4505739"/>
            <a:ext cx="2398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Fuente:</a:t>
            </a:r>
          </a:p>
          <a:p>
            <a:r>
              <a:rPr lang="es-MX" sz="1200" dirty="0">
                <a:hlinkClick r:id="rId3"/>
              </a:rPr>
              <a:t>https://mexico.as.com/mexico/2020/05/23/tikitakas/1590235103_947617.html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2953597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2B826-AF63-49EF-AA0E-52F2CDB56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Aharoni" panose="02010803020104030203" pitchFamily="2" charset="-79"/>
                <a:cs typeface="Aharoni" panose="02010803020104030203" pitchFamily="2" charset="-79"/>
              </a:rPr>
              <a:t>¿Qué hemos aprendido?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330072-BF4C-497C-8F09-FEF5B36F7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Reflexionar a partir de esta pregunta. </a:t>
            </a:r>
          </a:p>
          <a:p>
            <a:r>
              <a:rPr lang="es-MX" dirty="0"/>
              <a:t>La dinámica natural de la existencia de las especies nos puso un ¡ALTO! De manera súbita. </a:t>
            </a:r>
          </a:p>
          <a:p>
            <a:r>
              <a:rPr lang="es-MX" dirty="0"/>
              <a:t>Cuando el confinamiento termine, no regresaremos a la “normalidad”, seguirán las medidas de salud y prevención.</a:t>
            </a:r>
          </a:p>
          <a:p>
            <a:r>
              <a:rPr lang="es-MX" dirty="0"/>
              <a:t>¿Qué es la normalidad?</a:t>
            </a:r>
          </a:p>
          <a:p>
            <a:r>
              <a:rPr lang="es-MX" dirty="0"/>
              <a:t>¿Cómo regresaremos a las actividades cotidianas?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86289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5E8168-CEB6-4DC2-8630-A7D88BAFB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244" y="821636"/>
            <a:ext cx="10515600" cy="2300288"/>
          </a:xfrm>
        </p:spPr>
        <p:txBody>
          <a:bodyPr>
            <a:normAutofit fontScale="90000"/>
          </a:bodyPr>
          <a:lstStyle/>
          <a:p>
            <a:r>
              <a:rPr lang="es-MX" sz="8800" dirty="0"/>
              <a:t>¿Qué aprendimos?</a:t>
            </a:r>
            <a:br>
              <a:rPr lang="es-MX" sz="8800" dirty="0"/>
            </a:br>
            <a:r>
              <a:rPr lang="es-MX" sz="7300" dirty="0"/>
              <a:t>15 aprendizajes básicos</a:t>
            </a:r>
            <a:endParaRPr lang="es-MX" sz="8800" dirty="0"/>
          </a:p>
        </p:txBody>
      </p:sp>
      <p:pic>
        <p:nvPicPr>
          <p:cNvPr id="1026" name="Picture 2" descr="Aprendizaje a través de Situaciones Reales. – CEIP AGUERE">
            <a:extLst>
              <a:ext uri="{FF2B5EF4-FFF2-40B4-BE49-F238E27FC236}">
                <a16:creationId xmlns:a16="http://schemas.microsoft.com/office/drawing/2014/main" id="{5E3B18A6-A1E3-4BBB-AB24-196B791B7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192" y="3429000"/>
            <a:ext cx="3970268" cy="244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278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0ABC6D-2294-47F0-9A5E-C2DB371F7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1.- Humanismo.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502269-9412-42B0-870C-AA19F7198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61" y="1985176"/>
            <a:ext cx="10515600" cy="4160520"/>
          </a:xfrm>
        </p:spPr>
        <p:txBody>
          <a:bodyPr/>
          <a:lstStyle/>
          <a:p>
            <a:endParaRPr lang="es-MX" dirty="0"/>
          </a:p>
          <a:p>
            <a:r>
              <a:rPr lang="es-MX" dirty="0"/>
              <a:t>Somos más las personas que nos unimos en cualquier tragedia. </a:t>
            </a:r>
          </a:p>
          <a:p>
            <a:r>
              <a:rPr lang="es-MX" dirty="0"/>
              <a:t>Debemos revalorar lo que significa “SER HUMANISTAS”.</a:t>
            </a:r>
          </a:p>
          <a:p>
            <a:r>
              <a:rPr lang="es-MX" dirty="0"/>
              <a:t>+ Empatía.  Solidaridad. Cooperación. </a:t>
            </a:r>
          </a:p>
          <a:p>
            <a:r>
              <a:rPr lang="es-MX" dirty="0"/>
              <a:t>- Egoísmo.  Individualismo. Indiferencia. </a:t>
            </a:r>
          </a:p>
          <a:p>
            <a:r>
              <a:rPr lang="es-MX" dirty="0"/>
              <a:t>Repensar el “Humanismo”, surgió en el renacimiento en Italia en el siglo XIV y se expandió en Europa.  </a:t>
            </a:r>
          </a:p>
          <a:p>
            <a:endParaRPr lang="es-MX" dirty="0"/>
          </a:p>
        </p:txBody>
      </p:sp>
      <p:pic>
        <p:nvPicPr>
          <p:cNvPr id="9218" name="Picture 2" descr="Como ser mejor persona - Optimistas">
            <a:extLst>
              <a:ext uri="{FF2B5EF4-FFF2-40B4-BE49-F238E27FC236}">
                <a16:creationId xmlns:a16="http://schemas.microsoft.com/office/drawing/2014/main" id="{7EAE55AB-08A2-4489-8F27-F11564F76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816" y="-26620"/>
            <a:ext cx="4078702" cy="252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412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a maria olabuenaga on Twitter: &quot;DEFINICIONES. Machismo: La ...">
            <a:extLst>
              <a:ext uri="{FF2B5EF4-FFF2-40B4-BE49-F238E27FC236}">
                <a16:creationId xmlns:a16="http://schemas.microsoft.com/office/drawing/2014/main" id="{391323C2-89B1-458A-B001-1CBD04812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504" y="365125"/>
            <a:ext cx="7136296" cy="594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DBDAD1-6D47-4866-8F47-3F2AC942D668}"/>
              </a:ext>
            </a:extLst>
          </p:cNvPr>
          <p:cNvSpPr txBox="1"/>
          <p:nvPr/>
        </p:nvSpPr>
        <p:spPr>
          <a:xfrm>
            <a:off x="665921" y="5107880"/>
            <a:ext cx="35515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Fuente:</a:t>
            </a:r>
          </a:p>
          <a:p>
            <a:r>
              <a:rPr lang="es-MX" sz="1050" dirty="0"/>
              <a:t>https://www.google.com/url?sa=i&amp;url=https%3A%2F%2Ftwitter.com%2Folabuenaga%2Fstatus%2F1236108098835709955&amp;psig=AOvVaw1BJEbKLs7IlYPHlwCcRkBC&amp;ust=1590369769815000&amp;source=images&amp;cd=vfe&amp;ved=0CAIQjRxqFwoTCLD4rZ6ry-kCFQAAAAAdAAAAABAI</a:t>
            </a:r>
          </a:p>
        </p:txBody>
      </p:sp>
    </p:spTree>
    <p:extLst>
      <p:ext uri="{BB962C8B-B14F-4D97-AF65-F5344CB8AC3E}">
        <p14:creationId xmlns:p14="http://schemas.microsoft.com/office/powerpoint/2010/main" val="2213216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0084E-10F8-4A5E-ADBD-61E207FA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2.- Regeneración del medio ambiente. </a:t>
            </a:r>
          </a:p>
        </p:txBody>
      </p:sp>
      <p:pic>
        <p:nvPicPr>
          <p:cNvPr id="3074" name="Picture 2" descr="Vídeo: El Covid-19: Un respiro para el planeta">
            <a:extLst>
              <a:ext uri="{FF2B5EF4-FFF2-40B4-BE49-F238E27FC236}">
                <a16:creationId xmlns:a16="http://schemas.microsoft.com/office/drawing/2014/main" id="{B5502880-0D59-4064-B427-BD1B865DAC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822" y="1425645"/>
            <a:ext cx="5145200" cy="288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4977AFF-75B0-40C7-BC23-2F68C4542DF3}"/>
              </a:ext>
            </a:extLst>
          </p:cNvPr>
          <p:cNvSpPr txBox="1"/>
          <p:nvPr/>
        </p:nvSpPr>
        <p:spPr>
          <a:xfrm>
            <a:off x="198784" y="1931504"/>
            <a:ext cx="63212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ALTO:</a:t>
            </a:r>
          </a:p>
          <a:p>
            <a:endParaRPr lang="es-MX" sz="2800" b="1" dirty="0"/>
          </a:p>
          <a:p>
            <a:r>
              <a:rPr lang="es-MX" sz="2800" dirty="0"/>
              <a:t>-Industria.</a:t>
            </a:r>
          </a:p>
          <a:p>
            <a:r>
              <a:rPr lang="es-MX" sz="2800" dirty="0"/>
              <a:t>-Turismo.</a:t>
            </a:r>
          </a:p>
          <a:p>
            <a:r>
              <a:rPr lang="es-MX" sz="2800" dirty="0"/>
              <a:t>-Quema de combustibles.</a:t>
            </a:r>
          </a:p>
          <a:p>
            <a:r>
              <a:rPr lang="es-MX" sz="2800" dirty="0"/>
              <a:t>-Uso de transporte: terrestre, aéreo y marítimo.</a:t>
            </a:r>
          </a:p>
          <a:p>
            <a:r>
              <a:rPr lang="es-MX" sz="2800" dirty="0"/>
              <a:t>-Disminución de contaminantes (efecto invernadero y CO</a:t>
            </a:r>
            <a:r>
              <a:rPr lang="es-MX" dirty="0"/>
              <a:t>2</a:t>
            </a:r>
            <a:r>
              <a:rPr lang="es-MX" sz="2800" dirty="0"/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070992-FD88-4617-B00F-D51153FB88E5}"/>
              </a:ext>
            </a:extLst>
          </p:cNvPr>
          <p:cNvSpPr txBox="1"/>
          <p:nvPr/>
        </p:nvSpPr>
        <p:spPr>
          <a:xfrm>
            <a:off x="6520071" y="4492487"/>
            <a:ext cx="5348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Humanos confinados </a:t>
            </a:r>
          </a:p>
          <a:p>
            <a:pPr algn="ctr"/>
            <a:r>
              <a:rPr lang="es-MX" dirty="0"/>
              <a:t>= </a:t>
            </a:r>
          </a:p>
          <a:p>
            <a:pPr algn="ctr"/>
            <a:r>
              <a:rPr lang="es-MX" dirty="0"/>
              <a:t>menos daño al PLANETA</a:t>
            </a:r>
          </a:p>
          <a:p>
            <a:pPr algn="ctr"/>
            <a:r>
              <a:rPr lang="es-MX" dirty="0"/>
              <a:t>NUESTRO ÚNICO HOGAR</a:t>
            </a:r>
          </a:p>
        </p:txBody>
      </p:sp>
    </p:spTree>
    <p:extLst>
      <p:ext uri="{BB962C8B-B14F-4D97-AF65-F5344CB8AC3E}">
        <p14:creationId xmlns:p14="http://schemas.microsoft.com/office/powerpoint/2010/main" val="2186952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55405F-3197-41F5-9AC9-49DC53FCB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3.- Reconexión con la naturaleza. 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F25E88-D704-4F82-B01F-83C1D14BE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160520"/>
          </a:xfrm>
        </p:spPr>
        <p:txBody>
          <a:bodyPr/>
          <a:lstStyle/>
          <a:p>
            <a:r>
              <a:rPr lang="es-MX" dirty="0"/>
              <a:t>Ver el amanecer.</a:t>
            </a:r>
          </a:p>
          <a:p>
            <a:r>
              <a:rPr lang="es-MX" dirty="0"/>
              <a:t>Observar el atardecer. </a:t>
            </a:r>
          </a:p>
          <a:p>
            <a:r>
              <a:rPr lang="es-MX" dirty="0"/>
              <a:t>Contemplar el cielo y la noche. </a:t>
            </a:r>
          </a:p>
          <a:p>
            <a:r>
              <a:rPr lang="es-MX" dirty="0"/>
              <a:t>Escuchar los pájaros. </a:t>
            </a:r>
          </a:p>
          <a:p>
            <a:r>
              <a:rPr lang="es-MX" dirty="0"/>
              <a:t>Oír la tranquilidad del vecindario.</a:t>
            </a:r>
          </a:p>
          <a:p>
            <a:pPr marL="0" indent="0">
              <a:buNone/>
            </a:pPr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pic>
        <p:nvPicPr>
          <p:cNvPr id="4098" name="Picture 2" descr="Sol Amanecer | Vectores, Fotos de Stock y PSD Gratis">
            <a:extLst>
              <a:ext uri="{FF2B5EF4-FFF2-40B4-BE49-F238E27FC236}">
                <a16:creationId xmlns:a16="http://schemas.microsoft.com/office/drawing/2014/main" id="{F8581CA8-3DBE-482A-9A64-AE8A6E84D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172" y="3542471"/>
            <a:ext cx="4589333" cy="30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602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32CDEF-7D13-4781-BEEA-326925A9A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4.-Fortalecer cuerpo, mente y espíritu.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43CA15-F15B-46A8-87E5-376717207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Tiempo para meditar.</a:t>
            </a:r>
          </a:p>
          <a:p>
            <a:r>
              <a:rPr lang="es-MX" dirty="0" err="1"/>
              <a:t>Autoreflexionar</a:t>
            </a:r>
            <a:r>
              <a:rPr lang="es-MX" dirty="0"/>
              <a:t>.</a:t>
            </a:r>
          </a:p>
          <a:p>
            <a:r>
              <a:rPr lang="es-MX" dirty="0" err="1"/>
              <a:t>Oir</a:t>
            </a:r>
            <a:r>
              <a:rPr lang="es-MX" dirty="0"/>
              <a:t> nuestra voz interior. </a:t>
            </a:r>
          </a:p>
          <a:p>
            <a:r>
              <a:rPr lang="es-MX" dirty="0"/>
              <a:t>Hacer Yoga. </a:t>
            </a:r>
          </a:p>
          <a:p>
            <a:r>
              <a:rPr lang="es-MX" dirty="0"/>
              <a:t>Ejercitarnos. </a:t>
            </a:r>
          </a:p>
        </p:txBody>
      </p:sp>
      <p:sp>
        <p:nvSpPr>
          <p:cNvPr id="4" name="AutoShape 2" descr="mapa conceptual pensamiento logico">
            <a:extLst>
              <a:ext uri="{FF2B5EF4-FFF2-40B4-BE49-F238E27FC236}">
                <a16:creationId xmlns:a16="http://schemas.microsoft.com/office/drawing/2014/main" id="{7EF67015-1093-4311-8C4A-67FE77B371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4" descr="mapa conceptual pensamiento logico">
            <a:extLst>
              <a:ext uri="{FF2B5EF4-FFF2-40B4-BE49-F238E27FC236}">
                <a16:creationId xmlns:a16="http://schemas.microsoft.com/office/drawing/2014/main" id="{141D657E-4DAA-4E8F-A892-2397E3A5BB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661913" y="244171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126" name="Picture 6" descr="Consejos para comenzar a meditar | Espacio Humano">
            <a:extLst>
              <a:ext uri="{FF2B5EF4-FFF2-40B4-BE49-F238E27FC236}">
                <a16:creationId xmlns:a16="http://schemas.microsoft.com/office/drawing/2014/main" id="{6425F8CB-9AF2-48EA-B518-7F3892BF7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913" y="2289313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655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BAED5-AC3C-46FC-AF0E-1FD5106BC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5.- Familia.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A21866-D7A6-4164-BCA0-04A9F64AD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931" y="1348740"/>
            <a:ext cx="10515600" cy="3766599"/>
          </a:xfrm>
        </p:spPr>
        <p:txBody>
          <a:bodyPr/>
          <a:lstStyle/>
          <a:p>
            <a:r>
              <a:rPr lang="es-MX" dirty="0"/>
              <a:t>Valorar el poder estar más tiempo en familia.</a:t>
            </a:r>
          </a:p>
          <a:p>
            <a:r>
              <a:rPr lang="es-MX" dirty="0"/>
              <a:t>Organizar tiempos en casa: trabajo en línea y convivencia.</a:t>
            </a:r>
          </a:p>
          <a:p>
            <a:r>
              <a:rPr lang="es-MX" dirty="0"/>
              <a:t>Repartir las labores del hogar.</a:t>
            </a:r>
          </a:p>
          <a:p>
            <a:r>
              <a:rPr lang="es-MX" dirty="0"/>
              <a:t>Ayudar todos en casa.</a:t>
            </a:r>
          </a:p>
          <a:p>
            <a:r>
              <a:rPr lang="es-MX" dirty="0"/>
              <a:t>Aprovechar el tiempo que no empleamos en movilizarnos al trabajo.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5D5130C-B01E-4F8A-94D1-258460D2944F}"/>
              </a:ext>
            </a:extLst>
          </p:cNvPr>
          <p:cNvSpPr txBox="1"/>
          <p:nvPr/>
        </p:nvSpPr>
        <p:spPr>
          <a:xfrm>
            <a:off x="5883965" y="4717774"/>
            <a:ext cx="4916557" cy="1775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06502CA2-2419-4A22-8D17-CF8EDD286F14}"/>
              </a:ext>
            </a:extLst>
          </p:cNvPr>
          <p:cNvSpPr txBox="1">
            <a:spLocks/>
          </p:cNvSpPr>
          <p:nvPr/>
        </p:nvSpPr>
        <p:spPr>
          <a:xfrm>
            <a:off x="6321098" y="5794179"/>
            <a:ext cx="4088595" cy="1707796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Valorar el poder estar más tiempo en familia.</a:t>
            </a:r>
          </a:p>
          <a:p>
            <a:r>
              <a:rPr lang="es-MX"/>
              <a:t>Organizar tiempos en casa: trabajo en línea y convivencia.</a:t>
            </a:r>
          </a:p>
          <a:p>
            <a:r>
              <a:rPr lang="es-MX"/>
              <a:t>Repartir las labores del hogar.</a:t>
            </a:r>
          </a:p>
          <a:p>
            <a:r>
              <a:rPr lang="es-MX"/>
              <a:t>Ayudar todos en casa.</a:t>
            </a:r>
          </a:p>
          <a:p>
            <a:r>
              <a:rPr lang="es-MX"/>
              <a:t>Aprovechar el tiempo que no empleamos en movilizarnos al trabajo. </a:t>
            </a:r>
          </a:p>
          <a:p>
            <a:endParaRPr lang="es-MX" dirty="0"/>
          </a:p>
        </p:txBody>
      </p:sp>
      <p:pic>
        <p:nvPicPr>
          <p:cNvPr id="15" name="Picture 2" descr="Espacio Madresfera en casa. Decálogo madresférico para afrontar ...">
            <a:extLst>
              <a:ext uri="{FF2B5EF4-FFF2-40B4-BE49-F238E27FC236}">
                <a16:creationId xmlns:a16="http://schemas.microsoft.com/office/drawing/2014/main" id="{CF7AA95F-EBC7-4529-B127-8BF7A86C8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549" y="4505739"/>
            <a:ext cx="4704522" cy="235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679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FD31D-EA4D-45AB-B75C-D0186BCE9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6.- Fragilidad humana.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B83B13-C4C9-48C0-BF0A-6B6092E22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Desastres naturales.</a:t>
            </a:r>
          </a:p>
          <a:p>
            <a:r>
              <a:rPr lang="es-MX" dirty="0"/>
              <a:t>Enfermedades conocidas.</a:t>
            </a:r>
          </a:p>
          <a:p>
            <a:r>
              <a:rPr lang="es-MX" dirty="0"/>
              <a:t>Enfermedades nuevas. </a:t>
            </a:r>
          </a:p>
          <a:p>
            <a:r>
              <a:rPr lang="es-MX" dirty="0"/>
              <a:t>Pandemias presentes y futuras.</a:t>
            </a:r>
          </a:p>
          <a:p>
            <a:r>
              <a:rPr lang="es-MX" dirty="0"/>
              <a:t>Muerte. 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7170" name="Picture 2" descr="El luto y su historia -">
            <a:extLst>
              <a:ext uri="{FF2B5EF4-FFF2-40B4-BE49-F238E27FC236}">
                <a16:creationId xmlns:a16="http://schemas.microsoft.com/office/drawing/2014/main" id="{7DBCD34B-31EB-4EBD-9864-7888717D6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612" y="1311965"/>
            <a:ext cx="4774190" cy="335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33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8601F1-8DD2-4C95-A977-92CBF6159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7.- Desarrollo sostenible.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57C0F1-6D8A-41C9-8E28-9966A47C5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Compromiso ante las generaciones futuras. </a:t>
            </a:r>
          </a:p>
          <a:p>
            <a:r>
              <a:rPr lang="es-MX" dirty="0"/>
              <a:t>¿Qué Planeta queremos heredarles?</a:t>
            </a:r>
          </a:p>
          <a:p>
            <a:r>
              <a:rPr lang="es-MX" dirty="0"/>
              <a:t>Satisfacción de necesidades actuales, sin comprometer las necesidades futuras. </a:t>
            </a:r>
          </a:p>
          <a:p>
            <a:r>
              <a:rPr lang="es-MX" dirty="0"/>
              <a:t>Los jóvenes de hoy ¿resolverán los problemas futuros?</a:t>
            </a:r>
          </a:p>
          <a:p>
            <a:r>
              <a:rPr lang="es-MX" dirty="0"/>
              <a:t>Desde hoy, dejar un mundo mejor. </a:t>
            </a:r>
          </a:p>
        </p:txBody>
      </p:sp>
      <p:pic>
        <p:nvPicPr>
          <p:cNvPr id="8194" name="Picture 2" descr="Los pies de los bebés">
            <a:extLst>
              <a:ext uri="{FF2B5EF4-FFF2-40B4-BE49-F238E27FC236}">
                <a16:creationId xmlns:a16="http://schemas.microsoft.com/office/drawing/2014/main" id="{145BDEC0-969E-42FB-A632-8F2ABF78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776" y="502867"/>
            <a:ext cx="5147224" cy="237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127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1CC50-4153-4933-993A-44100612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8.- Habilidades socioemocionales.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BA3E5E-E5BB-4A84-B6CC-2D9C9ABAF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Autoconocimiento </a:t>
            </a:r>
            <a:r>
              <a:rPr lang="es-MX" sz="2000" dirty="0"/>
              <a:t>(autoestima, conciencia de la propias emociones)</a:t>
            </a:r>
          </a:p>
          <a:p>
            <a:r>
              <a:rPr lang="es-MX" dirty="0"/>
              <a:t>Autorregulación </a:t>
            </a:r>
            <a:r>
              <a:rPr lang="es-MX" sz="2000" dirty="0"/>
              <a:t>(metacognición y expresión de emociones)</a:t>
            </a:r>
          </a:p>
          <a:p>
            <a:r>
              <a:rPr lang="es-MX" dirty="0"/>
              <a:t>Autonomía (</a:t>
            </a:r>
            <a:r>
              <a:rPr lang="es-MX" sz="2000" dirty="0"/>
              <a:t>iniciativa, toma de decisiones</a:t>
            </a:r>
            <a:r>
              <a:rPr lang="es-MX" dirty="0"/>
              <a:t>)</a:t>
            </a:r>
          </a:p>
          <a:p>
            <a:r>
              <a:rPr lang="es-MX" dirty="0"/>
              <a:t>Empatía (</a:t>
            </a:r>
            <a:r>
              <a:rPr lang="es-MX" sz="2000" dirty="0"/>
              <a:t>trato a los demás, conflictos, prejuicios</a:t>
            </a:r>
            <a:r>
              <a:rPr lang="es-MX" dirty="0"/>
              <a:t>)</a:t>
            </a:r>
          </a:p>
          <a:p>
            <a:r>
              <a:rPr lang="es-MX" dirty="0"/>
              <a:t>Colaboración </a:t>
            </a:r>
            <a:r>
              <a:rPr lang="es-MX" sz="1600" dirty="0"/>
              <a:t>(responsabilidad, comunicación asertiva)</a:t>
            </a:r>
          </a:p>
          <a:p>
            <a:endParaRPr lang="es-MX" sz="1600" dirty="0"/>
          </a:p>
          <a:p>
            <a:endParaRPr lang="es-MX" dirty="0"/>
          </a:p>
        </p:txBody>
      </p:sp>
      <p:pic>
        <p:nvPicPr>
          <p:cNvPr id="10246" name="Picture 6" descr="Qué son las habilidades socioemocionales? - AMADAG">
            <a:extLst>
              <a:ext uri="{FF2B5EF4-FFF2-40B4-BE49-F238E27FC236}">
                <a16:creationId xmlns:a16="http://schemas.microsoft.com/office/drawing/2014/main" id="{D51C2050-E0F2-495B-BDD8-2CE03E236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964" y="4452730"/>
            <a:ext cx="4276036" cy="240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equipu">
            <a:extLst>
              <a:ext uri="{FF2B5EF4-FFF2-40B4-BE49-F238E27FC236}">
                <a16:creationId xmlns:a16="http://schemas.microsoft.com/office/drawing/2014/main" id="{421E7BE2-1B9E-454B-B283-263593395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65" y="4938593"/>
            <a:ext cx="1649896" cy="165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782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Tipos de emociones: Qué son y cuántos tipos existen">
            <a:extLst>
              <a:ext uri="{FF2B5EF4-FFF2-40B4-BE49-F238E27FC236}">
                <a16:creationId xmlns:a16="http://schemas.microsoft.com/office/drawing/2014/main" id="{93577BB3-8EC1-4F9B-9CD4-67C471A525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9606161-D44E-4990-901A-2A072DC85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72" y="199404"/>
            <a:ext cx="8075337" cy="4276238"/>
          </a:xfrm>
          <a:prstGeom prst="rect">
            <a:avLst/>
          </a:prstGeom>
        </p:spPr>
      </p:pic>
      <p:pic>
        <p:nvPicPr>
          <p:cNvPr id="11274" name="Picture 10" descr="BLOGZANO - INSIDE OUT. Una mezcla de emociones (por Alegría,...">
            <a:extLst>
              <a:ext uri="{FF2B5EF4-FFF2-40B4-BE49-F238E27FC236}">
                <a16:creationId xmlns:a16="http://schemas.microsoft.com/office/drawing/2014/main" id="{1C63439F-4BC2-4B25-A473-2A492C90B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657" y="4144337"/>
            <a:ext cx="4541196" cy="241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492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B3D50-EACC-4003-804A-7C1C42C65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9.- Actividades postergadas.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D757DF-1C44-479B-A8EE-0ED147F33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461"/>
            <a:ext cx="10515600" cy="5207413"/>
          </a:xfrm>
        </p:spPr>
        <p:txBody>
          <a:bodyPr>
            <a:normAutofit/>
          </a:bodyPr>
          <a:lstStyle/>
          <a:p>
            <a:r>
              <a:rPr lang="es-MX" dirty="0"/>
              <a:t>Leer.</a:t>
            </a:r>
          </a:p>
          <a:p>
            <a:r>
              <a:rPr lang="es-MX" dirty="0"/>
              <a:t>Escribir.</a:t>
            </a:r>
          </a:p>
          <a:p>
            <a:r>
              <a:rPr lang="es-MX" dirty="0"/>
              <a:t>Cantar.</a:t>
            </a:r>
          </a:p>
          <a:p>
            <a:r>
              <a:rPr lang="es-MX" dirty="0"/>
              <a:t>Bailar.</a:t>
            </a:r>
          </a:p>
          <a:p>
            <a:r>
              <a:rPr lang="es-MX" dirty="0"/>
              <a:t>Pintar.</a:t>
            </a:r>
          </a:p>
          <a:p>
            <a:r>
              <a:rPr lang="es-MX" dirty="0"/>
              <a:t>Cocinar.</a:t>
            </a:r>
          </a:p>
          <a:p>
            <a:r>
              <a:rPr lang="es-MX" dirty="0"/>
              <a:t>Jugar.</a:t>
            </a:r>
          </a:p>
          <a:p>
            <a:r>
              <a:rPr lang="es-MX" dirty="0"/>
              <a:t>Hacer ejercicio. </a:t>
            </a:r>
          </a:p>
          <a:p>
            <a:r>
              <a:rPr lang="es-MX" dirty="0"/>
              <a:t>Ver una película. </a:t>
            </a:r>
          </a:p>
        </p:txBody>
      </p:sp>
      <p:pic>
        <p:nvPicPr>
          <p:cNvPr id="12292" name="Picture 4" descr="Ilustración De Dibujos Animados De Una Niña Feliz Cantando ...">
            <a:extLst>
              <a:ext uri="{FF2B5EF4-FFF2-40B4-BE49-F238E27FC236}">
                <a16:creationId xmlns:a16="http://schemas.microsoft.com/office/drawing/2014/main" id="{BED22091-46BC-41A9-B025-7C8077029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748" y="1279558"/>
            <a:ext cx="3313043" cy="504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548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3EB4E-E998-4BB5-8D5E-8693C21B8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10.- Alimentación balanceada.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996D8D-065B-4862-BC39-567C6F72C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Disfrutar de los alimentos.</a:t>
            </a:r>
          </a:p>
          <a:p>
            <a:r>
              <a:rPr lang="es-MX" dirty="0"/>
              <a:t>Consentirse con un rico café o té. </a:t>
            </a:r>
          </a:p>
          <a:p>
            <a:r>
              <a:rPr lang="es-MX" dirty="0"/>
              <a:t>Consumir alimentos nutritivos.</a:t>
            </a:r>
          </a:p>
          <a:p>
            <a:r>
              <a:rPr lang="es-MX" dirty="0"/>
              <a:t>Evitar comidas rápidas o chatarras.</a:t>
            </a:r>
          </a:p>
          <a:p>
            <a:r>
              <a:rPr lang="es-MX" dirty="0"/>
              <a:t>Preparar los alimentos en familia. </a:t>
            </a:r>
          </a:p>
          <a:p>
            <a:r>
              <a:rPr lang="es-MX" dirty="0"/>
              <a:t>Tener horarios para comer, evitar</a:t>
            </a:r>
          </a:p>
          <a:p>
            <a:pPr marL="0" indent="0">
              <a:buNone/>
            </a:pPr>
            <a:r>
              <a:rPr lang="es-MX" dirty="0"/>
              <a:t>malpasarse. </a:t>
            </a:r>
          </a:p>
        </p:txBody>
      </p:sp>
      <p:pic>
        <p:nvPicPr>
          <p:cNvPr id="13314" name="Picture 2" descr="Concepto de alimentación va a comer sano, comida sana en un lado ...">
            <a:extLst>
              <a:ext uri="{FF2B5EF4-FFF2-40B4-BE49-F238E27FC236}">
                <a16:creationId xmlns:a16="http://schemas.microsoft.com/office/drawing/2014/main" id="{6C458D8B-29AE-470A-9880-8691011D4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918" y="2492288"/>
            <a:ext cx="4173491" cy="344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900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94F01-BE16-4E9B-AC83-078A07A7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11.-Hortaliza en casa.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2FB766-8962-4049-AE12-9E39F7B46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Valorar e implementar el cultivar nuestros propios vegetales.</a:t>
            </a:r>
          </a:p>
          <a:p>
            <a:r>
              <a:rPr lang="es-MX" dirty="0"/>
              <a:t>De acuerdo a las posibilidades: criar algunos animales de autoconsumo. </a:t>
            </a:r>
          </a:p>
          <a:p>
            <a:endParaRPr lang="es-MX" dirty="0"/>
          </a:p>
        </p:txBody>
      </p:sp>
      <p:pic>
        <p:nvPicPr>
          <p:cNvPr id="14340" name="Picture 4" descr="Huerto en casa: cómo hacer una huerta orgánica casera">
            <a:extLst>
              <a:ext uri="{FF2B5EF4-FFF2-40B4-BE49-F238E27FC236}">
                <a16:creationId xmlns:a16="http://schemas.microsoft.com/office/drawing/2014/main" id="{BF5DDA8E-3EE1-49FD-BD52-383C80773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363" y="3470322"/>
            <a:ext cx="4065933" cy="270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AVES de CORRAL: Tipos y Ejemplos con Fotos">
            <a:extLst>
              <a:ext uri="{FF2B5EF4-FFF2-40B4-BE49-F238E27FC236}">
                <a16:creationId xmlns:a16="http://schemas.microsoft.com/office/drawing/2014/main" id="{03ABCE75-ABD6-4320-81F7-E7E286F35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76182"/>
            <a:ext cx="3778850" cy="270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685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E5627E-83C2-4DD9-AC06-12CFDAFF8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12.- Uso de la tecnología.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BA9E08-F7D5-4540-8A77-356A4A4A9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1364973"/>
            <a:ext cx="11542644" cy="5287617"/>
          </a:xfrm>
        </p:spPr>
        <p:txBody>
          <a:bodyPr>
            <a:normAutofit fontScale="92500" lnSpcReduction="20000"/>
          </a:bodyPr>
          <a:lstStyle/>
          <a:p>
            <a:r>
              <a:rPr lang="es-MX" dirty="0"/>
              <a:t>Comunicarnos y aprender. </a:t>
            </a:r>
          </a:p>
          <a:p>
            <a:r>
              <a:rPr lang="es-MX" dirty="0"/>
              <a:t>Perder el miedo a usar internet, WhatsApp, correo electrónico.</a:t>
            </a:r>
          </a:p>
          <a:p>
            <a:r>
              <a:rPr lang="es-MX" dirty="0"/>
              <a:t>Hacer videollamadas.</a:t>
            </a:r>
          </a:p>
          <a:p>
            <a:r>
              <a:rPr lang="es-MX" dirty="0" err="1"/>
              <a:t>Videoreuniones</a:t>
            </a:r>
            <a:r>
              <a:rPr lang="es-MX" dirty="0"/>
              <a:t>.</a:t>
            </a:r>
          </a:p>
          <a:p>
            <a:r>
              <a:rPr lang="es-MX" dirty="0"/>
              <a:t>Videoconferencias.</a:t>
            </a:r>
          </a:p>
          <a:p>
            <a:r>
              <a:rPr lang="es-MX" dirty="0"/>
              <a:t>Cursos online.</a:t>
            </a:r>
          </a:p>
          <a:p>
            <a:r>
              <a:rPr lang="es-MX" dirty="0"/>
              <a:t>Autoaprendizaje. </a:t>
            </a:r>
          </a:p>
          <a:p>
            <a:r>
              <a:rPr lang="es-MX" dirty="0"/>
              <a:t>Clases a distancia. </a:t>
            </a:r>
          </a:p>
          <a:p>
            <a:r>
              <a:rPr lang="es-MX" dirty="0"/>
              <a:t>Canal </a:t>
            </a:r>
            <a:r>
              <a:rPr lang="es-MX" dirty="0" err="1"/>
              <a:t>Youtube</a:t>
            </a:r>
            <a:r>
              <a:rPr lang="es-MX" dirty="0"/>
              <a:t>.</a:t>
            </a:r>
          </a:p>
          <a:p>
            <a:r>
              <a:rPr lang="es-MX" dirty="0"/>
              <a:t>Utilizar Google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education</a:t>
            </a:r>
            <a:r>
              <a:rPr lang="es-MX" dirty="0"/>
              <a:t> (classroom y otra herramientas).</a:t>
            </a:r>
          </a:p>
          <a:p>
            <a:r>
              <a:rPr lang="es-MX" dirty="0"/>
              <a:t>Internet “una ventana infinita” para: buscar, seleccionar, ser responsables de su uso.</a:t>
            </a:r>
          </a:p>
        </p:txBody>
      </p:sp>
      <p:pic>
        <p:nvPicPr>
          <p:cNvPr id="15362" name="Picture 2" descr="Actualidad: ¿Cómo nos afecta la tecnología en la vida cotidiana ?">
            <a:extLst>
              <a:ext uri="{FF2B5EF4-FFF2-40B4-BE49-F238E27FC236}">
                <a16:creationId xmlns:a16="http://schemas.microsoft.com/office/drawing/2014/main" id="{CCD2F5EC-5F5C-4FFC-8D89-224CD48C8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48" y="2419144"/>
            <a:ext cx="4850295" cy="270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303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D6D4E-3C3C-4A57-A445-6D49698BE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13.- Trabajo a distancia y presencial.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AE0A39-2302-46B3-A884-D3F649C8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56" y="1417983"/>
            <a:ext cx="11009244" cy="4754217"/>
          </a:xfrm>
        </p:spPr>
        <p:txBody>
          <a:bodyPr>
            <a:normAutofit/>
          </a:bodyPr>
          <a:lstStyle/>
          <a:p>
            <a:r>
              <a:rPr lang="es-MX" sz="2400" dirty="0"/>
              <a:t>Agradecer que se tiene trabajo de una manera diferente.</a:t>
            </a:r>
          </a:p>
          <a:p>
            <a:r>
              <a:rPr lang="es-MX" sz="2400" dirty="0"/>
              <a:t>Explorar y aprender del trabajo a distancia. </a:t>
            </a:r>
          </a:p>
          <a:p>
            <a:r>
              <a:rPr lang="es-MX" sz="2400" dirty="0"/>
              <a:t>Adaptar un espacio de nuestra casa. </a:t>
            </a:r>
          </a:p>
          <a:p>
            <a:r>
              <a:rPr lang="es-MX" sz="2400" dirty="0"/>
              <a:t>Apreciar las ventajas del trabajo no presencial.</a:t>
            </a:r>
          </a:p>
          <a:p>
            <a:r>
              <a:rPr lang="es-MX" sz="2400" dirty="0"/>
              <a:t>¿Más trabajo en casa que cuando se hace presencial? Cuestión de organización. </a:t>
            </a:r>
          </a:p>
          <a:p>
            <a:r>
              <a:rPr lang="es-MX" sz="2400" dirty="0"/>
              <a:t>Reto del futuro: combinación de trabajo presencial y trabajo a distancia. </a:t>
            </a:r>
          </a:p>
        </p:txBody>
      </p:sp>
      <p:pic>
        <p:nvPicPr>
          <p:cNvPr id="16388" name="Picture 4" descr="Salud Mental: el verdadero reto del trabajo a distancia ...">
            <a:extLst>
              <a:ext uri="{FF2B5EF4-FFF2-40B4-BE49-F238E27FC236}">
                <a16:creationId xmlns:a16="http://schemas.microsoft.com/office/drawing/2014/main" id="{1C52B8EB-1FB6-42E4-9B13-D8F7F0726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61" y="4652808"/>
            <a:ext cx="2637183" cy="211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593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999E55-932B-4A68-A51A-8058B24AD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14.-Resiliencia.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CF3830-7B1D-42FC-A22F-E37BB5725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39" y="1348740"/>
            <a:ext cx="10515600" cy="4160520"/>
          </a:xfrm>
        </p:spPr>
        <p:txBody>
          <a:bodyPr>
            <a:normAutofit lnSpcReduction="10000"/>
          </a:bodyPr>
          <a:lstStyle/>
          <a:p>
            <a:r>
              <a:rPr lang="es-MX" dirty="0"/>
              <a:t>Ser propositivos ante la adversidad.</a:t>
            </a:r>
          </a:p>
          <a:p>
            <a:r>
              <a:rPr lang="es-MX" dirty="0"/>
              <a:t>Habilidad para afrontar problemas. </a:t>
            </a:r>
          </a:p>
          <a:p>
            <a:r>
              <a:rPr lang="es-MX" dirty="0"/>
              <a:t>Nada es imposible.</a:t>
            </a:r>
          </a:p>
          <a:p>
            <a:r>
              <a:rPr lang="es-MX" dirty="0"/>
              <a:t>Buscar alternativas.</a:t>
            </a:r>
          </a:p>
          <a:p>
            <a:r>
              <a:rPr lang="es-MX" dirty="0"/>
              <a:t>Evitar anteponer los contras o peros.</a:t>
            </a:r>
          </a:p>
          <a:p>
            <a:r>
              <a:rPr lang="es-MX" dirty="0"/>
              <a:t>Criticar y proponer. </a:t>
            </a:r>
          </a:p>
          <a:p>
            <a:r>
              <a:rPr lang="es-MX" dirty="0"/>
              <a:t>Negación y aceptación.</a:t>
            </a:r>
          </a:p>
          <a:p>
            <a:r>
              <a:rPr lang="es-MX" dirty="0"/>
              <a:t>Mirar para adelante. </a:t>
            </a:r>
          </a:p>
        </p:txBody>
      </p:sp>
      <p:pic>
        <p:nvPicPr>
          <p:cNvPr id="17410" name="Picture 2" descr="La fuerza más poderosa es la fuerza de voluntad">
            <a:extLst>
              <a:ext uri="{FF2B5EF4-FFF2-40B4-BE49-F238E27FC236}">
                <a16:creationId xmlns:a16="http://schemas.microsoft.com/office/drawing/2014/main" id="{7B9AFBCC-C2BA-4684-A8AB-1BF890CE7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872" y="3975652"/>
            <a:ext cx="4903619" cy="272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105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3A986E-6D2E-4F27-B196-B4405E5BE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15.-Ser felices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B3A409-795E-4CEF-9D26-CC45530D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235"/>
            <a:ext cx="10515600" cy="4740965"/>
          </a:xfrm>
        </p:spPr>
        <p:txBody>
          <a:bodyPr>
            <a:normAutofit fontScale="85000" lnSpcReduction="20000"/>
          </a:bodyPr>
          <a:lstStyle/>
          <a:p>
            <a:r>
              <a:rPr lang="es-MX" dirty="0"/>
              <a:t>¿Qué te falta para ser feliz?</a:t>
            </a:r>
          </a:p>
          <a:p>
            <a:r>
              <a:rPr lang="es-MX" dirty="0"/>
              <a:t>Disfrutar de cada instante.</a:t>
            </a:r>
          </a:p>
          <a:p>
            <a:r>
              <a:rPr lang="es-MX" dirty="0"/>
              <a:t>Sonreír.</a:t>
            </a:r>
          </a:p>
          <a:p>
            <a:r>
              <a:rPr lang="es-MX" dirty="0"/>
              <a:t>7 o más abrazos al día.</a:t>
            </a:r>
          </a:p>
          <a:p>
            <a:r>
              <a:rPr lang="es-MX" dirty="0"/>
              <a:t>Descansar.</a:t>
            </a:r>
          </a:p>
          <a:p>
            <a:r>
              <a:rPr lang="es-MX" dirty="0"/>
              <a:t>Hacer algo diferente cada día.</a:t>
            </a:r>
          </a:p>
          <a:p>
            <a:r>
              <a:rPr lang="es-MX" dirty="0"/>
              <a:t>Ser positivos, esto pronto pasará. </a:t>
            </a:r>
          </a:p>
          <a:p>
            <a:r>
              <a:rPr lang="es-MX" dirty="0"/>
              <a:t>Ser agradecidos: </a:t>
            </a:r>
          </a:p>
          <a:p>
            <a:pPr marL="0" indent="0">
              <a:buNone/>
            </a:pPr>
            <a:r>
              <a:rPr lang="es-MX" dirty="0"/>
              <a:t>Techo, alimento, amor, familia, trabajo…</a:t>
            </a:r>
          </a:p>
          <a:p>
            <a:r>
              <a:rPr lang="es-MX" dirty="0"/>
              <a:t>Plenitud de vida.</a:t>
            </a:r>
          </a:p>
          <a:p>
            <a:r>
              <a:rPr lang="es-MX" dirty="0"/>
              <a:t>Tu felicidad solo depende de ti. </a:t>
            </a:r>
          </a:p>
        </p:txBody>
      </p:sp>
      <p:pic>
        <p:nvPicPr>
          <p:cNvPr id="18434" name="Picture 2" descr="10 hábitos de las personas extremadamente felices | Tendencias ...">
            <a:extLst>
              <a:ext uri="{FF2B5EF4-FFF2-40B4-BE49-F238E27FC236}">
                <a16:creationId xmlns:a16="http://schemas.microsoft.com/office/drawing/2014/main" id="{E93F314B-9D62-430C-B1C7-673CA34A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056" y="0"/>
            <a:ext cx="636443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467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B7A81C-0C9E-4E03-86F6-8D3F5554D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Conclusiones.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89DDE4-76AB-43A6-8CB9-E46F42EA2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Repensar en estos 15 aprendizajes.</a:t>
            </a:r>
          </a:p>
          <a:p>
            <a:r>
              <a:rPr lang="es-MX" dirty="0"/>
              <a:t>Reinventarnos como personas para ser mejores.</a:t>
            </a:r>
          </a:p>
          <a:p>
            <a:r>
              <a:rPr lang="es-MX" dirty="0"/>
              <a:t>Cambiar rutinas y  “normalidad” a partir de esta experiencia de vida.</a:t>
            </a:r>
          </a:p>
          <a:p>
            <a:r>
              <a:rPr lang="es-MX" dirty="0"/>
              <a:t>Podemos aprender más de esta adversidad.</a:t>
            </a:r>
          </a:p>
          <a:p>
            <a:r>
              <a:rPr lang="es-MX" dirty="0"/>
              <a:t>Disfrutar estar en casa.  </a:t>
            </a:r>
          </a:p>
          <a:p>
            <a:pPr marL="0" indent="0">
              <a:buNone/>
            </a:pPr>
            <a:r>
              <a:rPr lang="es-MX" dirty="0"/>
              <a:t>                                                                                                       GRACIAS</a:t>
            </a:r>
          </a:p>
        </p:txBody>
      </p:sp>
      <p:pic>
        <p:nvPicPr>
          <p:cNvPr id="19458" name="Picture 2" descr="No hay ninguna descripción de la foto disponible.">
            <a:extLst>
              <a:ext uri="{FF2B5EF4-FFF2-40B4-BE49-F238E27FC236}">
                <a16:creationId xmlns:a16="http://schemas.microsoft.com/office/drawing/2014/main" id="{5FD5E348-6013-4D48-8A05-05C0C2A66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678" y="117842"/>
            <a:ext cx="5218044" cy="364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81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DF208-3211-40DA-997D-D57357301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Enlaces de imágenes utilizadas: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E5DB9D-235C-4D5D-8449-30E5C0F4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217"/>
            <a:ext cx="10515600" cy="4846983"/>
          </a:xfrm>
        </p:spPr>
        <p:txBody>
          <a:bodyPr>
            <a:normAutofit fontScale="47500" lnSpcReduction="20000"/>
          </a:bodyPr>
          <a:lstStyle/>
          <a:p>
            <a:r>
              <a:rPr lang="es-MX" dirty="0"/>
              <a:t>Pregunta  </a:t>
            </a:r>
            <a:r>
              <a:rPr lang="es-MX" u="sng" dirty="0">
                <a:hlinkClick r:id="rId2"/>
              </a:rPr>
              <a:t>https://www.google.com/url?sa=i&amp;url=https%3A%2F%2Fwww3.gobiernodecanarias.org%2Fmedusa%2Fedublog%2Fceipaguere%2Faprendizaje-a-traves-de-situaciones-reales%2F&amp;psig=AOvVaw0UlhpHdoZBHc-T1GKX4oq-&amp;ust=1590372863051000&amp;source=images&amp;cd=vfe&amp;ved=0CAIQjRxqFwoTCPDDzuC2y-kCFQAAAAAdAAAAABAD</a:t>
            </a:r>
            <a:endParaRPr lang="es-MX" dirty="0"/>
          </a:p>
          <a:p>
            <a:r>
              <a:rPr lang="es-MX" dirty="0"/>
              <a:t>1</a:t>
            </a:r>
          </a:p>
          <a:p>
            <a:r>
              <a:rPr lang="es-MX" u="sng" dirty="0">
                <a:hlinkClick r:id="rId3"/>
              </a:rPr>
              <a:t>https://www.google.com/url?sa=i&amp;url=https%3A%2F%2Foptimistas.es%2Fse-puede-ser-una-mejor-persona%2F&amp;psig=AOvVaw18XhokmIHSBNIM4Oz-aKM4&amp;ust=1590373041747000&amp;source=images&amp;cd=vfe&amp;ved=0CAIQjRxqFwoTCIDq6L23y-kCFQAAAAAdAAAAABAD</a:t>
            </a:r>
            <a:endParaRPr lang="es-MX" dirty="0"/>
          </a:p>
          <a:p>
            <a:r>
              <a:rPr lang="es-MX" dirty="0"/>
              <a:t>2</a:t>
            </a:r>
          </a:p>
          <a:p>
            <a:r>
              <a:rPr lang="es-MX" u="sng" dirty="0">
                <a:hlinkClick r:id="rId4"/>
              </a:rPr>
              <a:t>https://www.google.com/url?sa=i&amp;url=https%3A%2F%2Fwww.20minutos.es%2Fvideos%2Ftecnologia%2F4202992-el-covid-19-un-respiro-para-el-planeta%2F&amp;psig=AOvVaw37BM5ncLnKMP7jQytgRowB&amp;ust=1590372995750000&amp;source=images&amp;cd=vfe&amp;ved=0CAIQjRxqFwoTCPjwj563y-kCFQAAAAAdAAAAABAD</a:t>
            </a:r>
            <a:endParaRPr lang="es-MX" dirty="0"/>
          </a:p>
          <a:p>
            <a:r>
              <a:rPr lang="es-MX" dirty="0"/>
              <a:t>3</a:t>
            </a:r>
          </a:p>
          <a:p>
            <a:r>
              <a:rPr lang="es-MX" u="sng" dirty="0">
                <a:hlinkClick r:id="rId5"/>
              </a:rPr>
              <a:t>https://www.google.com/url?sa=i&amp;url=https%3A%2F%2Fwww.freepik.es%2Ffotos-vectores-gratis%2Fsol-amanecer&amp;psig=AOvVaw1SbK553DRmZM6-d4vacZvm&amp;ust=1590372931389000&amp;source=images&amp;cd=vfe&amp;ved=0CAIQjRxqFwoTCKjjhoW3y-kCFQAAAAAdAAAAABAE</a:t>
            </a:r>
            <a:endParaRPr lang="es-MX" dirty="0"/>
          </a:p>
          <a:p>
            <a:r>
              <a:rPr lang="es-MX" dirty="0"/>
              <a:t>4</a:t>
            </a:r>
          </a:p>
          <a:p>
            <a:r>
              <a:rPr lang="es-MX" u="sng" dirty="0">
                <a:hlinkClick r:id="rId6"/>
              </a:rPr>
              <a:t>https://www.google.com/url?sa=i&amp;url=https%3A%2F%2Fespaciohumano.com%2Fconsejos-para-comenzar-a-meditar%2F&amp;psig=AOvVaw3B4-SAZyRuufnPVKyiKMJU&amp;ust=1590373321959000&amp;source=images&amp;cd=vfe&amp;ved=0CAIQjRxqFwoTCPjht7m4y-kCFQAAAAAdAAAAABAD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17358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DEA90-46C3-4107-A8A8-A5F662C6F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2200"/>
          </a:xfrm>
        </p:spPr>
        <p:txBody>
          <a:bodyPr>
            <a:normAutofit fontScale="47500" lnSpcReduction="20000"/>
          </a:bodyPr>
          <a:lstStyle/>
          <a:p>
            <a:r>
              <a:rPr lang="es-MX" dirty="0"/>
              <a:t>5</a:t>
            </a:r>
          </a:p>
          <a:p>
            <a:r>
              <a:rPr lang="es-MX" u="sng" dirty="0">
                <a:hlinkClick r:id="rId2"/>
              </a:rPr>
              <a:t>https://www.google.com/url?sa=i&amp;url=https%3A%2F%2Fespacio.fundaciontelefonica.com%2Fnoticia%2Fespacio-madresfera-en-casa-decalogo-madresferico-para-afrontar-una-pandemia-en-familia%2F&amp;psig=AOvVaw0fLC7tpZBdTG2fQDX2rsNf&amp;ust=1590373353904000&amp;source=images&amp;cd=vfe&amp;ved=0CAIQjRxqFwoTCODfscq4y-kCFQAAAAAdAAAAABAD</a:t>
            </a:r>
            <a:endParaRPr lang="es-MX" dirty="0"/>
          </a:p>
          <a:p>
            <a:r>
              <a:rPr lang="es-MX" dirty="0"/>
              <a:t>6</a:t>
            </a:r>
          </a:p>
          <a:p>
            <a:r>
              <a:rPr lang="es-MX" u="sng" dirty="0">
                <a:hlinkClick r:id="rId3"/>
              </a:rPr>
              <a:t>https://www.google.com/url?sa=i&amp;url=https%3A%2F%2Fwww.miradacubana.com%2Fmirada-cubana%2Ftradiciones%2Fel-luto-y-su-historia%2F&amp;psig=AOvVaw0q5rQPKygUC9CUTf_etN5U&amp;ust=1590372310179000&amp;source=images&amp;cd=vfe&amp;ved=0CAIQjRxqFwoTCJDewd20y-kCFQAAAAAdAAAAABAD</a:t>
            </a:r>
            <a:endParaRPr lang="es-MX" dirty="0"/>
          </a:p>
          <a:p>
            <a:r>
              <a:rPr lang="es-MX" dirty="0"/>
              <a:t>7</a:t>
            </a:r>
          </a:p>
          <a:p>
            <a:r>
              <a:rPr lang="es-MX" u="sng" dirty="0">
                <a:hlinkClick r:id="rId4"/>
              </a:rPr>
              <a:t>https://www.google.com/url?sa=i&amp;url=https%3A%2F%2Fwww.guiainfantil.com%2Farticulos%2Fbebes%2Fdesarrollo%2Flos-pies-de-los-bebes%2F&amp;psig=AOvVaw26GmDY_zN4z0Z9sVfxdMTF&amp;ust=1590372555350000&amp;source=images&amp;cd=vfe&amp;ved=0CAIQjRxqFwoTCICA_Na1y-kCFQAAAAAdAAAAABAJ</a:t>
            </a:r>
            <a:r>
              <a:rPr lang="es-MX" dirty="0"/>
              <a:t> </a:t>
            </a:r>
          </a:p>
          <a:p>
            <a:r>
              <a:rPr lang="es-MX" dirty="0"/>
              <a:t>8</a:t>
            </a:r>
          </a:p>
          <a:p>
            <a:r>
              <a:rPr lang="es-MX" u="sng" dirty="0">
                <a:hlinkClick r:id="rId5"/>
              </a:rPr>
              <a:t>https://www.google.com/url?sa=i&amp;url=https%3A%2F%2Famadag.com%2Fque-son-las-habilidades-socioemocionales%2F&amp;psig=AOvVaw0SrFm3RjfjAuh7LuaH2Dmy&amp;ust=1590373460545000&amp;source=images&amp;cd=vfe&amp;ved=0CAIQjRxqFwoTCOjc9ou5y-kCFQAAAAAdAAAAABAD</a:t>
            </a:r>
            <a:endParaRPr lang="es-MX" dirty="0"/>
          </a:p>
          <a:p>
            <a:r>
              <a:rPr lang="es-MX" u="sng" dirty="0">
                <a:hlinkClick r:id="rId6"/>
              </a:rPr>
              <a:t>https://www.google.com/url?sa=i&amp;url=https%3A%2F%2Fwww.e-quipu.pe%2Fpublicacion%2Fcomo-desarrollar-las-habilidades-socioemocionales-por-rocio-ruiz-1526048832&amp;psig=AOvVaw0SrFm3RjfjAuh7LuaH2Dmy&amp;ust=1590373460545000&amp;source=images&amp;cd=vfe&amp;ved=0CAIQjRxqFwoTCOjc9ou5y-kCFQAAAAAdAAAAABAU</a:t>
            </a:r>
            <a:endParaRPr lang="es-MX" dirty="0"/>
          </a:p>
          <a:p>
            <a:r>
              <a:rPr lang="es-MX" u="sng" dirty="0">
                <a:hlinkClick r:id="rId7"/>
              </a:rPr>
              <a:t>https://www.google.com/url?sa=i&amp;url=https%3A%2F%2Fwww.divulgaciondinamica.es%2Fblog%2Ftipos-de-emociones%2F&amp;psig=AOvVaw1KJBtq7SaIRzXurrD3X7J8&amp;ust=1590373950703000&amp;source=images&amp;cd=vfe&amp;ved=0CAIQjRxqFwoTCLCwy-y6y-kCFQAAAAAdAAAAABAX</a:t>
            </a:r>
            <a:endParaRPr lang="es-MX" dirty="0"/>
          </a:p>
          <a:p>
            <a:r>
              <a:rPr lang="es-MX" u="sng" dirty="0">
                <a:hlinkClick r:id="rId8"/>
              </a:rPr>
              <a:t>https://www.google.com/url?sa=i&amp;url=http%3A%2F%2Fblogzanoworld.tumblr.com%2Fpost%2F136464117732%2Finside-out-una-mezcla-de-emociones-por-alegr%25C3%25ADa&amp;psig=AOvVaw0Di0Udj7KpODbe01LMHi4D&amp;ust=1590373925667000&amp;source=images&amp;cd=vfe&amp;ved=0CAIQjRxqFwoTCNCU0ba7y-kCFQAAAAAdAAAAABAP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25164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6F7005-B1D5-4AA2-8B11-A76965503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8052"/>
            <a:ext cx="10515600" cy="5854148"/>
          </a:xfrm>
        </p:spPr>
        <p:txBody>
          <a:bodyPr>
            <a:normAutofit fontScale="55000" lnSpcReduction="20000"/>
          </a:bodyPr>
          <a:lstStyle/>
          <a:p>
            <a:r>
              <a:rPr lang="es-MX" dirty="0"/>
              <a:t>9</a:t>
            </a:r>
          </a:p>
          <a:p>
            <a:r>
              <a:rPr lang="es-MX" u="sng" dirty="0">
                <a:hlinkClick r:id="rId2"/>
              </a:rPr>
              <a:t>https://www.google.com/url?sa=i&amp;url=https%3A%2F%2Fes.123rf.com%2Fphoto_98023960_ilustraci%25C3%25B3n-de-dibujos-animados-de-una-ni%25C3%25B1a-feliz-cantando.html&amp;psig=AOvVaw0BhMfkEL15_YeS6-wlSUvk&amp;ust=1590375029547000&amp;source=images&amp;cd=vfe&amp;ved=0CAIQjRxqFwoTCNj8ou2-y-kCFQAAAAAdAAAAABAD</a:t>
            </a:r>
            <a:endParaRPr lang="es-MX" dirty="0"/>
          </a:p>
          <a:p>
            <a:r>
              <a:rPr lang="es-MX" dirty="0"/>
              <a:t>10</a:t>
            </a:r>
          </a:p>
          <a:p>
            <a:r>
              <a:rPr lang="es-MX" u="sng" dirty="0">
                <a:hlinkClick r:id="rId3"/>
              </a:rPr>
              <a:t>https://www.google.com/url?sa=i&amp;url=https%3A%2F%2Fwww.alamy.es%2Fconcepto-de-alimentacion-va-a-comer-sano-comida-sana-en-un-lado-de-la-balanza-y-la-comida-rapida-burger-en-el-otro-burger-esta-pesando-mas-image280163055.html&amp;psig=AOvVaw14reLkmmre6XH_aFR8S2Nt&amp;ust=1590375178920000&amp;source=images&amp;cd=vfe&amp;ved=0CAIQjRxqFwoTCNjj57q_y-kCFQAAAAAdAAAAABAI</a:t>
            </a:r>
            <a:endParaRPr lang="es-MX" dirty="0"/>
          </a:p>
          <a:p>
            <a:r>
              <a:rPr lang="es-MX" dirty="0"/>
              <a:t>11</a:t>
            </a:r>
          </a:p>
          <a:p>
            <a:r>
              <a:rPr lang="es-MX" u="sng" dirty="0">
                <a:hlinkClick r:id="rId4"/>
              </a:rPr>
              <a:t>https://www.google.com/url?sa=i&amp;url=https%3A%2F%2Fwww.ecologiaverde.com%2Faves-de-corral-tipos-y-ejemplos-2182.html&amp;psig=AOvVaw0oln-vt0DFx-K8G-oLC2sx&amp;ust=1590375500641000&amp;source=images&amp;cd=vfe&amp;ved=0CAIQjRxqFwoTCJj348vAy-kCFQAAAAAdAAAAABAD</a:t>
            </a:r>
            <a:endParaRPr lang="es-MX" dirty="0"/>
          </a:p>
          <a:p>
            <a:r>
              <a:rPr lang="es-MX" u="sng" dirty="0">
                <a:hlinkClick r:id="rId5"/>
              </a:rPr>
              <a:t>https://www.google.com/url?sa=i&amp;url=https%3A%2F%2Fecocosas.com%2Fagroecologia%2Fhuerto-en-casa%2F&amp;psig=AOvVaw3t60m3sGKj3nmJ6Qmwevt6&amp;ust=1590375435582000&amp;source=images&amp;cd=vfe&amp;ved=0CAIQjRxqFwoTCMj7yt_Ay-kCFQAAAAAdAAAAABAD</a:t>
            </a:r>
            <a:endParaRPr lang="es-MX" dirty="0"/>
          </a:p>
          <a:p>
            <a:r>
              <a:rPr lang="es-MX" dirty="0"/>
              <a:t>12</a:t>
            </a:r>
          </a:p>
          <a:p>
            <a:r>
              <a:rPr lang="es-MX" u="sng" dirty="0">
                <a:hlinkClick r:id="rId6"/>
              </a:rPr>
              <a:t>https://www.google.com/url?sa=i&amp;url=https%3A%2F%2Fmedium.com%2F%40jorge.nicho%2Factualidad-c%25C3%25B3mo-nos-afecta-la-tecnolog%25C3%25ADa-en-la-vida-cotidiana-ba410b91d753&amp;psig=AOvVaw2g0gYlQqvW9JmCt3wn0w3I&amp;ust=1590379464513000&amp;source=images&amp;cd=vfe&amp;ved=0CAIQjRxqFwoTCNDNqKvPy-kCFQAAAAAdAAAAABAD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6945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071D08-74C1-446E-A04A-55437AFE3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30"/>
            <a:ext cx="10515600" cy="5986670"/>
          </a:xfrm>
        </p:spPr>
        <p:txBody>
          <a:bodyPr>
            <a:normAutofit fontScale="62500" lnSpcReduction="20000"/>
          </a:bodyPr>
          <a:lstStyle/>
          <a:p>
            <a:r>
              <a:rPr lang="es-MX" dirty="0"/>
              <a:t>13</a:t>
            </a:r>
          </a:p>
          <a:p>
            <a:r>
              <a:rPr lang="es-MX" u="sng" dirty="0">
                <a:hlinkClick r:id="rId2"/>
              </a:rPr>
              <a:t>https://www.google.com/url?sa=i&amp;url=https%3A%2F%2Fobservatorio.tec.mx%2Fedu-news%2Fteletrabajo-bienestar&amp;psig=AOvVaw2FSeXZP2Z9mi7wNSUrC656&amp;ust=1590379761263000&amp;source=images&amp;cd=vfe&amp;ved=0CAIQjRxqFwoTCMD_9LjQy-kCFQAAAAAdAAAAABAN</a:t>
            </a:r>
            <a:endParaRPr lang="es-MX" dirty="0"/>
          </a:p>
          <a:p>
            <a:r>
              <a:rPr lang="es-MX" dirty="0"/>
              <a:t>14</a:t>
            </a:r>
          </a:p>
          <a:p>
            <a:r>
              <a:rPr lang="es-MX" u="sng" dirty="0">
                <a:hlinkClick r:id="rId3"/>
              </a:rPr>
              <a:t>https://www.google.com/url?sa=i&amp;url=http%3A%2F%2Fhelenaariaspsicologa.com%2Ffuerza-de-voluntad%2F&amp;psig=AOvVaw2IDdgKpRyvsGg61edxA3sV&amp;ust=1590379996316000&amp;source=images&amp;cd=vfe&amp;ved=0CAIQjRxqFwoTCIj736bTy-kCFQAAAAAdAAAAABAD</a:t>
            </a:r>
            <a:endParaRPr lang="es-MX" dirty="0"/>
          </a:p>
          <a:p>
            <a:r>
              <a:rPr lang="es-MX" dirty="0"/>
              <a:t>15</a:t>
            </a:r>
          </a:p>
          <a:p>
            <a:r>
              <a:rPr lang="es-MX" u="sng" dirty="0">
                <a:hlinkClick r:id="rId4"/>
              </a:rPr>
              <a:t>https://www.google.com/url?sa=i&amp;url=https%3A%2F%2Fgestion.pe%2Ftendencias%2F10-habitos-personas-extremadamente-felices-nnda-nnlt-257444-noticia%2F&amp;psig=AOvVaw1KuuGuyFoOQ2fCKjVw5EUB&amp;ust=1590380407051000&amp;source=images&amp;cd=vfe&amp;ved=0CAIQjRxqFwoTCPDizfjSy-kCFQAAAAAdAAAAABAI</a:t>
            </a:r>
            <a:endParaRPr lang="es-MX" dirty="0"/>
          </a:p>
          <a:p>
            <a:r>
              <a:rPr lang="es-MX" dirty="0"/>
              <a:t>CONCLUSIONES</a:t>
            </a:r>
          </a:p>
          <a:p>
            <a:r>
              <a:rPr lang="es-MX" u="sng" dirty="0">
                <a:hlinkClick r:id="rId5"/>
              </a:rPr>
              <a:t>https://scontent-qro1-1.xx.fbcdn.net/v/t1.0-9/p960x960/99068553_829965847528021_7761270607001419776_o.jpg?_nc_cat=104&amp;_nc_sid=110474&amp;_nc_eui2=AeGPKG1JPM8fNoEOfqqEVX9C2s46CbpOQf7azjoJuk5B_qNtE8vRyOC9j7a308Z8JOk-A91rksDq0qFEmBwoTelk&amp;_nc_ohc=sLa2kbMUsKgAX_0VN2q&amp;_nc_ht=scontent-qro1-1.xx&amp;_nc_tp=6&amp;oh=8eb7e5f0349b2026565e9514ecaa9a71&amp;oe=5EF06A92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46614073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LightSeedLeftStep">
      <a:dk1>
        <a:srgbClr val="000000"/>
      </a:dk1>
      <a:lt1>
        <a:srgbClr val="FFFFFF"/>
      </a:lt1>
      <a:dk2>
        <a:srgbClr val="412B24"/>
      </a:dk2>
      <a:lt2>
        <a:srgbClr val="E7E8E2"/>
      </a:lt2>
      <a:accent1>
        <a:srgbClr val="9F96C6"/>
      </a:accent1>
      <a:accent2>
        <a:srgbClr val="7F8DBA"/>
      </a:accent2>
      <a:accent3>
        <a:srgbClr val="84A9BD"/>
      </a:accent3>
      <a:accent4>
        <a:srgbClr val="77AFAB"/>
      </a:accent4>
      <a:accent5>
        <a:srgbClr val="83AD99"/>
      </a:accent5>
      <a:accent6>
        <a:srgbClr val="78B07D"/>
      </a:accent6>
      <a:hlink>
        <a:srgbClr val="7E8752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2251</Words>
  <Application>Microsoft Office PowerPoint</Application>
  <PresentationFormat>Panorámica</PresentationFormat>
  <Paragraphs>212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Aharoni</vt:lpstr>
      <vt:lpstr>Arial</vt:lpstr>
      <vt:lpstr>Bradley Hand ITC</vt:lpstr>
      <vt:lpstr>Century Gothic</vt:lpstr>
      <vt:lpstr>Elephant</vt:lpstr>
      <vt:lpstr>BrushVTI</vt:lpstr>
      <vt:lpstr>APRENDIZAJES A PARTIR DE LA PANDEMIA COVID-19</vt:lpstr>
      <vt:lpstr>Antecedentes</vt:lpstr>
      <vt:lpstr>Presentación de PowerPoint</vt:lpstr>
      <vt:lpstr>ESTADÍSTICA EN MÉXICO</vt:lpstr>
      <vt:lpstr>Presentación de PowerPoint</vt:lpstr>
      <vt:lpstr>¿Qué hemos aprendido?</vt:lpstr>
      <vt:lpstr>¿Qué aprendimos? 15 aprendizajes básicos</vt:lpstr>
      <vt:lpstr>1.- Humanismo.</vt:lpstr>
      <vt:lpstr>Presentación de PowerPoint</vt:lpstr>
      <vt:lpstr>2.- Regeneración del medio ambiente. </vt:lpstr>
      <vt:lpstr>3.- Reconexión con la naturaleza.  </vt:lpstr>
      <vt:lpstr>4.-Fortalecer cuerpo, mente y espíritu.</vt:lpstr>
      <vt:lpstr>5.- Familia.</vt:lpstr>
      <vt:lpstr>6.- Fragilidad humana.</vt:lpstr>
      <vt:lpstr>7.- Desarrollo sostenible.</vt:lpstr>
      <vt:lpstr>8.- Habilidades socioemocionales.</vt:lpstr>
      <vt:lpstr>Presentación de PowerPoint</vt:lpstr>
      <vt:lpstr>9.- Actividades postergadas.</vt:lpstr>
      <vt:lpstr>10.- Alimentación balanceada. </vt:lpstr>
      <vt:lpstr>11.-Hortaliza en casa. </vt:lpstr>
      <vt:lpstr>12.- Uso de la tecnología.</vt:lpstr>
      <vt:lpstr>13.- Trabajo a distancia y presencial.</vt:lpstr>
      <vt:lpstr>14.-Resiliencia. </vt:lpstr>
      <vt:lpstr>15.-Ser felices </vt:lpstr>
      <vt:lpstr>Conclusiones.</vt:lpstr>
      <vt:lpstr>Enlaces de imágenes utilizadas: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APRENDIZAJES A PARTIR DE LA PANDEMIA COVID-19</dc:title>
  <dc:creator>TOSHIBA</dc:creator>
  <cp:lastModifiedBy>HP</cp:lastModifiedBy>
  <cp:revision>41</cp:revision>
  <dcterms:created xsi:type="dcterms:W3CDTF">2020-05-24T00:32:27Z</dcterms:created>
  <dcterms:modified xsi:type="dcterms:W3CDTF">2020-06-05T20:33:17Z</dcterms:modified>
</cp:coreProperties>
</file>